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17"/>
  </p:notesMasterIdLst>
  <p:handoutMasterIdLst>
    <p:handoutMasterId r:id="rId18"/>
  </p:handoutMasterIdLst>
  <p:sldIdLst>
    <p:sldId id="424" r:id="rId2"/>
    <p:sldId id="425" r:id="rId3"/>
    <p:sldId id="426" r:id="rId4"/>
    <p:sldId id="439" r:id="rId5"/>
    <p:sldId id="440" r:id="rId6"/>
    <p:sldId id="441" r:id="rId7"/>
    <p:sldId id="442" r:id="rId8"/>
    <p:sldId id="443" r:id="rId9"/>
    <p:sldId id="444" r:id="rId10"/>
    <p:sldId id="445" r:id="rId11"/>
    <p:sldId id="446" r:id="rId12"/>
    <p:sldId id="447" r:id="rId13"/>
    <p:sldId id="448" r:id="rId14"/>
    <p:sldId id="449" r:id="rId15"/>
    <p:sldId id="450" r:id="rId16"/>
  </p:sldIdLst>
  <p:sldSz cx="9144000" cy="5143500" type="screen16x9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00FF"/>
    <a:srgbClr val="66FF66"/>
    <a:srgbClr val="00FFFF"/>
    <a:srgbClr val="F9F549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2" autoAdjust="0"/>
    <p:restoredTop sz="94605" autoAdjust="0"/>
  </p:normalViewPr>
  <p:slideViewPr>
    <p:cSldViewPr>
      <p:cViewPr>
        <p:scale>
          <a:sx n="75" d="100"/>
          <a:sy n="75" d="100"/>
        </p:scale>
        <p:origin x="-1230" y="-3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31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060"/>
    </p:cViewPr>
  </p:sorterViewPr>
  <p:notesViewPr>
    <p:cSldViewPr>
      <p:cViewPr varScale="1">
        <p:scale>
          <a:sx n="48" d="100"/>
          <a:sy n="48" d="100"/>
        </p:scale>
        <p:origin x="-2676" y="-108"/>
      </p:cViewPr>
      <p:guideLst>
        <p:guide orient="horz" pos="2160"/>
        <p:guide pos="288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8712-AD24-4AD8-9B08-EB684F2A4FCD}" type="datetimeFigureOut">
              <a:rPr lang="en-US" smtClean="0"/>
              <a:pPr/>
              <a:t>10/06/2020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D4EC1-38EE-4D98-90E8-560411F177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526DD-99A0-4B20-872B-DE6EE621F539}" type="datetimeFigureOut">
              <a:rPr lang="en-US" smtClean="0"/>
              <a:pPr/>
              <a:t>10/06/2020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15683C-375F-474F-BA4B-F05FEC765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4318-ED77-4455-80A3-86EDFC7904AA}" type="datetime1">
              <a:rPr lang="en-US" smtClean="0"/>
              <a:pPr/>
              <a:t>10/06/2020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30AA-BBD0-47C7-8E3D-B09EE538F2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33D0A-0120-42A0-8E96-03B823C229EB}" type="datetime1">
              <a:rPr lang="en-US" smtClean="0"/>
              <a:pPr/>
              <a:t>10/06/2020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30AA-BBD0-47C7-8E3D-B09EE538F2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17B5-4800-4137-849C-3B70845D8526}" type="datetime1">
              <a:rPr lang="en-US" smtClean="0"/>
              <a:pPr/>
              <a:t>10/06/2020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30AA-BBD0-47C7-8E3D-B09EE538F2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7D0A-CF4E-479A-9B72-784CC455CA93}" type="datetime1">
              <a:rPr lang="en-US" smtClean="0"/>
              <a:pPr/>
              <a:t>10/06/2020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30AA-BBD0-47C7-8E3D-B09EE538F2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14EB-842A-47A8-8431-7CC2A9FB50E9}" type="datetime1">
              <a:rPr lang="en-US" smtClean="0"/>
              <a:pPr/>
              <a:t>10/06/2020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30AA-BBD0-47C7-8E3D-B09EE538F2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9CC42-8F9D-4FD7-9D16-E6069FEE7FB8}" type="datetime1">
              <a:rPr lang="en-US" smtClean="0"/>
              <a:pPr/>
              <a:t>10/06/2020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30AA-BBD0-47C7-8E3D-B09EE538F2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B4E65-D093-4031-AC2F-46909F9EFE1A}" type="datetime1">
              <a:rPr lang="en-US" smtClean="0"/>
              <a:pPr/>
              <a:t>10/06/2020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30AA-BBD0-47C7-8E3D-B09EE538F2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ABD4-7AD9-4D99-9923-FF72C4B087B4}" type="datetime1">
              <a:rPr lang="en-US" smtClean="0"/>
              <a:pPr/>
              <a:t>10/06/2020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30AA-BBD0-47C7-8E3D-B09EE538F2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5BDF5-450B-43B2-B40B-5F79E367228E}" type="datetime1">
              <a:rPr lang="en-US" smtClean="0"/>
              <a:pPr/>
              <a:t>10/06/2020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30AA-BBD0-47C7-8E3D-B09EE538F2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2DCA-099F-4072-82D2-E04BB3C4BE52}" type="datetime1">
              <a:rPr lang="en-US" smtClean="0"/>
              <a:pPr/>
              <a:t>10/06/2020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30AA-BBD0-47C7-8E3D-B09EE538F2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F3770-FF10-4942-BC8B-15A796053737}" type="datetime1">
              <a:rPr lang="en-US" smtClean="0"/>
              <a:pPr/>
              <a:t>10/06/2020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30AA-BBD0-47C7-8E3D-B09EE538F2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E398A-FB26-4666-B6FC-AFD26B29B016}" type="datetime1">
              <a:rPr lang="en-US" smtClean="0"/>
              <a:pPr/>
              <a:t>10/06/2020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630AA-BBD0-47C7-8E3D-B09EE538F2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676400" y="2495550"/>
            <a:ext cx="57912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112818" y="1428750"/>
            <a:ext cx="5126182" cy="98488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hi-IN" sz="4000" b="1" dirty="0" smtClean="0">
                <a:solidFill>
                  <a:sysClr val="windowText" lastClr="000000"/>
                </a:solidFill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  <a:t>श्रीसोमनाथसंस्कृतविश्वविद्यालयः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hi-IN" sz="2000" dirty="0" smtClean="0">
                <a:solidFill>
                  <a:sysClr val="windowText" lastClr="000000"/>
                </a:solidFill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  <a:t>राजेन्द्रभुवन मार्गः, वेरावलम् – ३६२२६६ गीर सोमनाथः (गुजरातम्)</a:t>
            </a:r>
            <a:endParaRPr lang="en-US" sz="2000" dirty="0" smtClean="0">
              <a:solidFill>
                <a:sysClr val="windowText" lastClr="000000"/>
              </a:solidFill>
              <a:latin typeface="ChanakyaBBTUni" pitchFamily="2" charset="0"/>
              <a:ea typeface="Arial Unicode MS" pitchFamily="34" charset="-128"/>
              <a:cs typeface="ChanakyaBBTUni" pitchFamily="2" charset="0"/>
            </a:endParaRPr>
          </a:p>
        </p:txBody>
      </p:sp>
      <p:pic>
        <p:nvPicPr>
          <p:cNvPr id="11" name="Picture 2" descr="G:\Janaki\SSSU\Logo copy1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0457" y="209551"/>
            <a:ext cx="923086" cy="1066800"/>
          </a:xfrm>
          <a:prstGeom prst="rect">
            <a:avLst/>
          </a:prstGeom>
          <a:noFill/>
        </p:spPr>
      </p:pic>
      <p:pic>
        <p:nvPicPr>
          <p:cNvPr id="12" name="Picture 11" descr="IMG_20181206_180454.jpg"/>
          <p:cNvPicPr>
            <a:picLocks noChangeAspect="1"/>
          </p:cNvPicPr>
          <p:nvPr/>
        </p:nvPicPr>
        <p:blipFill>
          <a:blip r:embed="rId3" cstate="screen">
            <a:clrChange>
              <a:clrFrom>
                <a:srgbClr val="FBFFFF"/>
              </a:clrFrom>
              <a:clrTo>
                <a:srgbClr val="FB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6503020" y="3486150"/>
            <a:ext cx="2640979" cy="1657349"/>
          </a:xfrm>
          <a:prstGeom prst="rect">
            <a:avLst/>
          </a:prstGeom>
        </p:spPr>
      </p:pic>
      <p:pic>
        <p:nvPicPr>
          <p:cNvPr id="13" name="Picture 12" descr="NKC_1465.JPG"/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D5E5F2"/>
              </a:clrFrom>
              <a:clrTo>
                <a:srgbClr val="D5E5F2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0" y="3545840"/>
            <a:ext cx="2590800" cy="159766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943100" y="2682929"/>
            <a:ext cx="5257800" cy="1031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hi-IN" sz="6600" b="1" dirty="0" smtClean="0">
                <a:solidFill>
                  <a:srgbClr val="FF0000"/>
                </a:solidFill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  <a:t>शास्त्रपरिचयप्रकल्पः</a:t>
            </a:r>
            <a:endParaRPr lang="en-US" sz="4000" dirty="0" smtClean="0">
              <a:solidFill>
                <a:srgbClr val="FF0000"/>
              </a:solidFill>
              <a:latin typeface="ChanakyaBBTUni" pitchFamily="2" charset="0"/>
              <a:ea typeface="Arial Unicode MS" pitchFamily="34" charset="-128"/>
              <a:cs typeface="ChanakyaBBTUni" pitchFamily="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a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१.</a:t>
            </a:r>
            <a:r>
              <a:rPr lang="hi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७</a:t>
            </a:r>
            <a:r>
              <a:rPr lang="en-US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 </a:t>
            </a:r>
            <a:r>
              <a:rPr lang="hi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विभिन्नसम्प्रदायेषु ब्रह्मसूत्र-भाष्यम्</a:t>
            </a:r>
            <a:endParaRPr lang="en-US" b="1" dirty="0">
              <a:solidFill>
                <a:srgbClr val="FF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1123950"/>
          <a:ext cx="5638800" cy="3505202"/>
        </p:xfrm>
        <a:graphic>
          <a:graphicData uri="http://schemas.openxmlformats.org/drawingml/2006/table">
            <a:tbl>
              <a:tblPr firstRow="1">
                <a:tableStyleId>{3C2FFA5D-87B4-456A-9821-1D502468CF0F}</a:tableStyleId>
              </a:tblPr>
              <a:tblGrid>
                <a:gridCol w="1551533"/>
                <a:gridCol w="1599155"/>
                <a:gridCol w="2488112"/>
              </a:tblGrid>
              <a:tr h="484520">
                <a:tc>
                  <a:txBody>
                    <a:bodyPr/>
                    <a:lstStyle/>
                    <a:p>
                      <a:pPr marL="628650" marR="0" indent="-6286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2000" b="1" dirty="0">
                          <a:latin typeface="ChanakyaBBTUni" pitchFamily="2" charset="0"/>
                          <a:cs typeface="ChanakyaBBTUni" pitchFamily="2" charset="0"/>
                        </a:rPr>
                        <a:t>आचार्यः</a:t>
                      </a:r>
                      <a:endParaRPr lang="en-US" sz="2000" b="1" dirty="0">
                        <a:latin typeface="ChanakyaBBTUni" pitchFamily="2" charset="0"/>
                        <a:cs typeface="ChanakyaBBTUni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28650" marR="0" indent="-6286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2000" b="1" dirty="0">
                          <a:latin typeface="ChanakyaBBTUni" pitchFamily="2" charset="0"/>
                          <a:cs typeface="ChanakyaBBTUni" pitchFamily="2" charset="0"/>
                        </a:rPr>
                        <a:t>मतम्</a:t>
                      </a:r>
                      <a:endParaRPr lang="en-US" sz="2000" b="1" dirty="0">
                        <a:latin typeface="ChanakyaBBTUni" pitchFamily="2" charset="0"/>
                        <a:cs typeface="ChanakyaBBTUni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28650" marR="0" indent="-62865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2000" b="1" dirty="0">
                          <a:latin typeface="ChanakyaBBTUni" pitchFamily="2" charset="0"/>
                          <a:cs typeface="ChanakyaBBTUni" pitchFamily="2" charset="0"/>
                        </a:rPr>
                        <a:t>ब्रह्मसूत्र-भाष्यस्य नाम</a:t>
                      </a:r>
                      <a:endParaRPr lang="en-US" sz="2000" b="1" dirty="0">
                        <a:latin typeface="ChanakyaBBTUni" pitchFamily="2" charset="0"/>
                        <a:cs typeface="ChanakyaBBTUni" pitchFamily="2" charset="0"/>
                      </a:endParaRPr>
                    </a:p>
                  </a:txBody>
                  <a:tcPr marL="68580" marR="68580" marT="0" marB="0" anchor="ctr"/>
                </a:tc>
              </a:tr>
              <a:tr h="503447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2000" b="1" dirty="0">
                          <a:latin typeface="ChanakyaBBTUni" pitchFamily="2" charset="0"/>
                          <a:cs typeface="ChanakyaBBTUni" pitchFamily="2" charset="0"/>
                        </a:rPr>
                        <a:t>शङ्कराचार्यः</a:t>
                      </a:r>
                      <a:endParaRPr lang="en-US" sz="2000" b="1" dirty="0">
                        <a:latin typeface="ChanakyaBBTUni" pitchFamily="2" charset="0"/>
                        <a:cs typeface="ChanakyaBBTUni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2000" b="1" dirty="0">
                          <a:latin typeface="ChanakyaBBTUni" pitchFamily="2" charset="0"/>
                          <a:cs typeface="ChanakyaBBTUni" pitchFamily="2" charset="0"/>
                        </a:rPr>
                        <a:t>अद्वैत-वादः</a:t>
                      </a:r>
                      <a:endParaRPr lang="en-US" sz="2000" b="1" dirty="0">
                        <a:latin typeface="ChanakyaBBTUni" pitchFamily="2" charset="0"/>
                        <a:cs typeface="ChanakyaBBTUni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2000" b="1" dirty="0">
                          <a:latin typeface="ChanakyaBBTUni" pitchFamily="2" charset="0"/>
                          <a:cs typeface="ChanakyaBBTUni" pitchFamily="2" charset="0"/>
                        </a:rPr>
                        <a:t>शारीरक-मीमांसा-भाष्यम्</a:t>
                      </a:r>
                      <a:endParaRPr lang="en-US" sz="2000" b="1" dirty="0">
                        <a:latin typeface="ChanakyaBBTUni" pitchFamily="2" charset="0"/>
                        <a:cs typeface="ChanakyaBBTUni" pitchFamily="2" charset="0"/>
                      </a:endParaRPr>
                    </a:p>
                  </a:txBody>
                  <a:tcPr marL="68580" marR="68580" marT="0" marB="0" anchor="ctr"/>
                </a:tc>
              </a:tr>
              <a:tr h="503447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2000" b="1" dirty="0">
                          <a:latin typeface="ChanakyaBBTUni" pitchFamily="2" charset="0"/>
                          <a:cs typeface="ChanakyaBBTUni" pitchFamily="2" charset="0"/>
                        </a:rPr>
                        <a:t>भास्कराचार्यः</a:t>
                      </a:r>
                      <a:endParaRPr lang="en-US" sz="2000" b="1" dirty="0">
                        <a:latin typeface="ChanakyaBBTUni" pitchFamily="2" charset="0"/>
                        <a:cs typeface="ChanakyaBBTUni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2000" b="1">
                          <a:latin typeface="ChanakyaBBTUni" pitchFamily="2" charset="0"/>
                          <a:cs typeface="ChanakyaBBTUni" pitchFamily="2" charset="0"/>
                        </a:rPr>
                        <a:t>भेदाभेद-वादः</a:t>
                      </a:r>
                      <a:endParaRPr lang="en-US" sz="2000" b="1">
                        <a:latin typeface="ChanakyaBBTUni" pitchFamily="2" charset="0"/>
                        <a:cs typeface="ChanakyaBBTUni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2000" b="1">
                          <a:latin typeface="ChanakyaBBTUni" pitchFamily="2" charset="0"/>
                          <a:cs typeface="ChanakyaBBTUni" pitchFamily="2" charset="0"/>
                        </a:rPr>
                        <a:t>भास्कर-भाष्यम्</a:t>
                      </a:r>
                      <a:endParaRPr lang="en-US" sz="2000" b="1">
                        <a:latin typeface="ChanakyaBBTUni" pitchFamily="2" charset="0"/>
                        <a:cs typeface="ChanakyaBBTUni" pitchFamily="2" charset="0"/>
                      </a:endParaRPr>
                    </a:p>
                  </a:txBody>
                  <a:tcPr marL="68580" marR="68580" marT="0" marB="0" anchor="ctr"/>
                </a:tc>
              </a:tr>
              <a:tr h="503447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2000" b="1" dirty="0">
                          <a:latin typeface="ChanakyaBBTUni" pitchFamily="2" charset="0"/>
                          <a:cs typeface="ChanakyaBBTUni" pitchFamily="2" charset="0"/>
                        </a:rPr>
                        <a:t>रामानुजाचार्यः</a:t>
                      </a:r>
                      <a:endParaRPr lang="en-US" sz="2000" b="1" dirty="0">
                        <a:latin typeface="ChanakyaBBTUni" pitchFamily="2" charset="0"/>
                        <a:cs typeface="ChanakyaBBTUni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2000" b="1" dirty="0">
                          <a:latin typeface="ChanakyaBBTUni" pitchFamily="2" charset="0"/>
                          <a:cs typeface="ChanakyaBBTUni" pitchFamily="2" charset="0"/>
                        </a:rPr>
                        <a:t>विशिष्टाद्वैत-वादः</a:t>
                      </a:r>
                      <a:endParaRPr lang="en-US" sz="2000" b="1" dirty="0">
                        <a:latin typeface="ChanakyaBBTUni" pitchFamily="2" charset="0"/>
                        <a:cs typeface="ChanakyaBBTUni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2000" b="1">
                          <a:latin typeface="ChanakyaBBTUni" pitchFamily="2" charset="0"/>
                          <a:cs typeface="ChanakyaBBTUni" pitchFamily="2" charset="0"/>
                        </a:rPr>
                        <a:t>श्रीभाष्यम्</a:t>
                      </a:r>
                      <a:endParaRPr lang="en-US" sz="2000" b="1">
                        <a:latin typeface="ChanakyaBBTUni" pitchFamily="2" charset="0"/>
                        <a:cs typeface="ChanakyaBBTUni" pitchFamily="2" charset="0"/>
                      </a:endParaRPr>
                    </a:p>
                  </a:txBody>
                  <a:tcPr marL="68580" marR="68580" marT="0" marB="0" anchor="ctr"/>
                </a:tc>
              </a:tr>
              <a:tr h="503447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2000" b="1">
                          <a:latin typeface="ChanakyaBBTUni" pitchFamily="2" charset="0"/>
                          <a:cs typeface="ChanakyaBBTUni" pitchFamily="2" charset="0"/>
                        </a:rPr>
                        <a:t>वल्लभाचार्यः</a:t>
                      </a:r>
                      <a:endParaRPr lang="en-US" sz="2000" b="1">
                        <a:latin typeface="ChanakyaBBTUni" pitchFamily="2" charset="0"/>
                        <a:cs typeface="ChanakyaBBTUni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2000" b="1" dirty="0">
                          <a:latin typeface="ChanakyaBBTUni" pitchFamily="2" charset="0"/>
                          <a:cs typeface="ChanakyaBBTUni" pitchFamily="2" charset="0"/>
                        </a:rPr>
                        <a:t>शुद्धाद्वैत-वादः</a:t>
                      </a:r>
                      <a:endParaRPr lang="en-US" sz="2000" b="1" dirty="0">
                        <a:latin typeface="ChanakyaBBTUni" pitchFamily="2" charset="0"/>
                        <a:cs typeface="ChanakyaBBTUni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2000" b="1">
                          <a:latin typeface="ChanakyaBBTUni" pitchFamily="2" charset="0"/>
                          <a:cs typeface="ChanakyaBBTUni" pitchFamily="2" charset="0"/>
                        </a:rPr>
                        <a:t>अणु-भाष्यम्</a:t>
                      </a:r>
                      <a:endParaRPr lang="en-US" sz="2000" b="1">
                        <a:latin typeface="ChanakyaBBTUni" pitchFamily="2" charset="0"/>
                        <a:cs typeface="ChanakyaBBTUni" pitchFamily="2" charset="0"/>
                      </a:endParaRPr>
                    </a:p>
                  </a:txBody>
                  <a:tcPr marL="68580" marR="68580" marT="0" marB="0" anchor="ctr"/>
                </a:tc>
              </a:tr>
              <a:tr h="503447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2000" b="1">
                          <a:latin typeface="ChanakyaBBTUni" pitchFamily="2" charset="0"/>
                          <a:cs typeface="ChanakyaBBTUni" pitchFamily="2" charset="0"/>
                        </a:rPr>
                        <a:t>मध्वाचार्यः</a:t>
                      </a:r>
                      <a:endParaRPr lang="en-US" sz="2000" b="1">
                        <a:latin typeface="ChanakyaBBTUni" pitchFamily="2" charset="0"/>
                        <a:cs typeface="ChanakyaBBTUni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2000" b="1">
                          <a:latin typeface="ChanakyaBBTUni" pitchFamily="2" charset="0"/>
                          <a:cs typeface="ChanakyaBBTUni" pitchFamily="2" charset="0"/>
                        </a:rPr>
                        <a:t>द्वैत-वादः</a:t>
                      </a:r>
                      <a:endParaRPr lang="en-US" sz="2000" b="1">
                        <a:latin typeface="ChanakyaBBTUni" pitchFamily="2" charset="0"/>
                        <a:cs typeface="ChanakyaBBTUni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2000" b="1" dirty="0">
                          <a:latin typeface="ChanakyaBBTUni" pitchFamily="2" charset="0"/>
                          <a:cs typeface="ChanakyaBBTUni" pitchFamily="2" charset="0"/>
                        </a:rPr>
                        <a:t>पूर्ण-प्रज्ञ-भाष्यम्</a:t>
                      </a:r>
                      <a:endParaRPr lang="en-US" sz="2000" b="1" dirty="0">
                        <a:latin typeface="ChanakyaBBTUni" pitchFamily="2" charset="0"/>
                        <a:cs typeface="ChanakyaBBTUni" pitchFamily="2" charset="0"/>
                      </a:endParaRPr>
                    </a:p>
                  </a:txBody>
                  <a:tcPr marL="68580" marR="68580" marT="0" marB="0" anchor="ctr"/>
                </a:tc>
              </a:tr>
              <a:tr h="503447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2000" b="1">
                          <a:latin typeface="ChanakyaBBTUni" pitchFamily="2" charset="0"/>
                          <a:cs typeface="ChanakyaBBTUni" pitchFamily="2" charset="0"/>
                        </a:rPr>
                        <a:t>निम्बार्काचार्यः</a:t>
                      </a:r>
                      <a:endParaRPr lang="en-US" sz="2000" b="1">
                        <a:latin typeface="ChanakyaBBTUni" pitchFamily="2" charset="0"/>
                        <a:cs typeface="ChanakyaBBTUni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2000" b="1">
                          <a:latin typeface="ChanakyaBBTUni" pitchFamily="2" charset="0"/>
                          <a:cs typeface="ChanakyaBBTUni" pitchFamily="2" charset="0"/>
                        </a:rPr>
                        <a:t>द्वैताद्वैत-वादः</a:t>
                      </a:r>
                      <a:endParaRPr lang="en-US" sz="2000" b="1">
                        <a:latin typeface="ChanakyaBBTUni" pitchFamily="2" charset="0"/>
                        <a:cs typeface="ChanakyaBBTUni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2000" b="1" dirty="0">
                          <a:latin typeface="ChanakyaBBTUni" pitchFamily="2" charset="0"/>
                          <a:cs typeface="ChanakyaBBTUni" pitchFamily="2" charset="0"/>
                        </a:rPr>
                        <a:t>वेदान्त-पारिजात-सौरभ-भाष्यम्</a:t>
                      </a:r>
                      <a:endParaRPr lang="en-US" sz="2000" b="1" dirty="0">
                        <a:latin typeface="ChanakyaBBTUni" pitchFamily="2" charset="0"/>
                        <a:cs typeface="ChanakyaBBTUni" pitchFamily="2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a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१.</a:t>
            </a:r>
            <a:r>
              <a:rPr lang="hi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८</a:t>
            </a:r>
            <a:r>
              <a:rPr lang="en-US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 </a:t>
            </a:r>
            <a:r>
              <a:rPr lang="hi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अद्वैतवेदान्तः</a:t>
            </a:r>
            <a:endParaRPr lang="en-US" b="1" dirty="0">
              <a:solidFill>
                <a:srgbClr val="FF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अद्वैत-वेदान्तस्य प्रधानः आचार्यः शङ्करः अस्ति।</a:t>
            </a:r>
          </a:p>
          <a:p>
            <a:pPr>
              <a:lnSpc>
                <a:spcPct val="150000"/>
              </a:lnSpc>
            </a:pPr>
            <a:r>
              <a:rPr lang="hi-IN" sz="2400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ब्रह्मैव केवलं नित्यं सत्यं वस्तु, ब्रह्मभिन्नं सर्वं मिथ्या। ब्रह्मणः रूप-द्वयम् अस्ति – </a:t>
            </a:r>
            <a:br>
              <a:rPr lang="hi-IN" sz="2400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</a:br>
            <a:r>
              <a:rPr lang="hi-IN" sz="2400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(१) निर्गुणं रूपम्, (२) सगुणं रूपं च।</a:t>
            </a:r>
          </a:p>
          <a:p>
            <a:pPr>
              <a:lnSpc>
                <a:spcPct val="150000"/>
              </a:lnSpc>
            </a:pPr>
            <a:r>
              <a:rPr lang="hi-IN" sz="2400" b="1" dirty="0" smtClean="0">
                <a:solidFill>
                  <a:schemeClr val="tx2">
                    <a:lumMod val="50000"/>
                  </a:schemeClr>
                </a:solidFill>
                <a:latin typeface="ChanakyaBBTUni" pitchFamily="2" charset="0"/>
                <a:cs typeface="ChanakyaBBTUni" pitchFamily="2" charset="0"/>
              </a:rPr>
              <a:t>ब्रह्मणः लक्षणम्, माया, सत्ता-त्रैविध्यम्, अध्यासः, अध्यारोप-अपवादौ, </a:t>
            </a:r>
            <a:br>
              <a:rPr lang="hi-IN" sz="2400" b="1" dirty="0" smtClean="0">
                <a:solidFill>
                  <a:schemeClr val="tx2">
                    <a:lumMod val="50000"/>
                  </a:schemeClr>
                </a:solidFill>
                <a:latin typeface="ChanakyaBBTUni" pitchFamily="2" charset="0"/>
                <a:cs typeface="ChanakyaBBTUni" pitchFamily="2" charset="0"/>
              </a:rPr>
            </a:br>
            <a:r>
              <a:rPr lang="hi-IN" sz="2400" b="1" dirty="0" smtClean="0">
                <a:solidFill>
                  <a:schemeClr val="tx2">
                    <a:lumMod val="50000"/>
                  </a:schemeClr>
                </a:solidFill>
                <a:latin typeface="ChanakyaBBTUni" pitchFamily="2" charset="0"/>
                <a:cs typeface="ChanakyaBBTUni" pitchFamily="2" charset="0"/>
              </a:rPr>
              <a:t>परिणाम-विवर्त-वादौ, सृष्टेः उत्पत्तिः, जगतः मिथ्यात्वम्, </a:t>
            </a:r>
            <a:br>
              <a:rPr lang="hi-IN" sz="2400" b="1" dirty="0" smtClean="0">
                <a:solidFill>
                  <a:schemeClr val="tx2">
                    <a:lumMod val="50000"/>
                  </a:schemeClr>
                </a:solidFill>
                <a:latin typeface="ChanakyaBBTUni" pitchFamily="2" charset="0"/>
                <a:cs typeface="ChanakyaBBTUni" pitchFamily="2" charset="0"/>
              </a:rPr>
            </a:br>
            <a:r>
              <a:rPr lang="hi-IN" sz="2400" b="1" dirty="0" smtClean="0">
                <a:solidFill>
                  <a:schemeClr val="tx2">
                    <a:lumMod val="50000"/>
                  </a:schemeClr>
                </a:solidFill>
                <a:latin typeface="ChanakyaBBTUni" pitchFamily="2" charset="0"/>
                <a:cs typeface="ChanakyaBBTUni" pitchFamily="2" charset="0"/>
              </a:rPr>
              <a:t>कोश-पञ्चकम्, पञ्चीकरणम्, महावाक्य-विचारः, मोक्ष-स्वरूपम्, </a:t>
            </a:r>
            <a:br>
              <a:rPr lang="hi-IN" sz="2400" b="1" dirty="0" smtClean="0">
                <a:solidFill>
                  <a:schemeClr val="tx2">
                    <a:lumMod val="50000"/>
                  </a:schemeClr>
                </a:solidFill>
                <a:latin typeface="ChanakyaBBTUni" pitchFamily="2" charset="0"/>
                <a:cs typeface="ChanakyaBBTUni" pitchFamily="2" charset="0"/>
              </a:rPr>
            </a:br>
            <a:r>
              <a:rPr lang="hi-IN" sz="2400" b="1" dirty="0" smtClean="0">
                <a:solidFill>
                  <a:schemeClr val="tx2">
                    <a:lumMod val="50000"/>
                  </a:schemeClr>
                </a:solidFill>
                <a:latin typeface="ChanakyaBBTUni" pitchFamily="2" charset="0"/>
                <a:cs typeface="ChanakyaBBTUni" pitchFamily="2" charset="0"/>
              </a:rPr>
              <a:t>मोक्ष-साधनानि, जीवन्मुक्तिः, विदेह-मुक्तिः इत्यादिविषयाः </a:t>
            </a:r>
            <a:br>
              <a:rPr lang="hi-IN" sz="2400" b="1" dirty="0" smtClean="0">
                <a:solidFill>
                  <a:schemeClr val="tx2">
                    <a:lumMod val="50000"/>
                  </a:schemeClr>
                </a:solidFill>
                <a:latin typeface="ChanakyaBBTUni" pitchFamily="2" charset="0"/>
                <a:cs typeface="ChanakyaBBTUni" pitchFamily="2" charset="0"/>
              </a:rPr>
            </a:br>
            <a:r>
              <a:rPr lang="hi-IN" sz="2400" b="1" dirty="0" smtClean="0">
                <a:solidFill>
                  <a:schemeClr val="tx2">
                    <a:lumMod val="50000"/>
                  </a:schemeClr>
                </a:solidFill>
                <a:latin typeface="ChanakyaBBTUni" pitchFamily="2" charset="0"/>
                <a:cs typeface="ChanakyaBBTUni" pitchFamily="2" charset="0"/>
              </a:rPr>
              <a:t>प्रधानतया वर्ण्यन्ते अद्वैतवेदान्तदर्शने।</a:t>
            </a:r>
          </a:p>
          <a:p>
            <a:pPr>
              <a:lnSpc>
                <a:spcPct val="150000"/>
              </a:lnSpc>
            </a:pPr>
            <a:endParaRPr lang="hi-IN" sz="2400" b="1" dirty="0" smtClean="0">
              <a:solidFill>
                <a:sysClr val="windowText" lastClr="000000"/>
              </a:solidFill>
              <a:latin typeface="ChanakyaBBTUni" pitchFamily="2" charset="0"/>
              <a:cs typeface="ChanakyaBBTUni" pitchFamily="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a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१.</a:t>
            </a:r>
            <a:r>
              <a:rPr lang="hi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९</a:t>
            </a:r>
            <a:r>
              <a:rPr lang="en-US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 </a:t>
            </a:r>
            <a:r>
              <a:rPr lang="hi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अद्वैतवेदान्त-भाष्यपरम्परा</a:t>
            </a:r>
            <a:endParaRPr lang="en-US" b="1" dirty="0">
              <a:solidFill>
                <a:srgbClr val="FF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11573" y="1123950"/>
            <a:ext cx="1220207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ब्रह्मसूत्राणि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2819400" y="1962150"/>
            <a:ext cx="1404552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शाङ्करभाष्यम्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2073960" y="3105150"/>
            <a:ext cx="1239442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पञ्चपादिका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377647" y="3105150"/>
            <a:ext cx="1484702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भामतीव्याख्या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5330647" y="3105150"/>
            <a:ext cx="1298753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न्यायनिर्णयः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3641547" y="3105150"/>
            <a:ext cx="1343638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भाष्यरत्नप्रभा</a:t>
            </a:r>
            <a:endParaRPr lang="en-US" sz="2400" dirty="0"/>
          </a:p>
        </p:txBody>
      </p:sp>
      <p:sp>
        <p:nvSpPr>
          <p:cNvPr id="13" name="Rectangle 12"/>
          <p:cNvSpPr/>
          <p:nvPr/>
        </p:nvSpPr>
        <p:spPr>
          <a:xfrm>
            <a:off x="2066747" y="3968750"/>
            <a:ext cx="1253869" cy="4001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000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(पद्मपादाचार्यः)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441767" y="3968750"/>
            <a:ext cx="1356462" cy="4001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000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(वाचस्पतिमिश्रः)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5395568" y="3968750"/>
            <a:ext cx="1168910" cy="4001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000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(आनन्दगिरिः)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3702462" y="3968750"/>
            <a:ext cx="1221809" cy="4001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000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(गोविन्दानन्दः)</a:t>
            </a:r>
            <a:endParaRPr lang="en-US" sz="2000" dirty="0"/>
          </a:p>
        </p:txBody>
      </p:sp>
      <p:cxnSp>
        <p:nvCxnSpPr>
          <p:cNvPr id="17" name="Straight Arrow Connector 16"/>
          <p:cNvCxnSpPr>
            <a:stCxn id="7" idx="2"/>
            <a:endCxn id="8" idx="0"/>
          </p:cNvCxnSpPr>
          <p:nvPr/>
        </p:nvCxnSpPr>
        <p:spPr>
          <a:xfrm rot="5400000">
            <a:off x="3333410" y="1773882"/>
            <a:ext cx="376535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3352801" y="2571749"/>
            <a:ext cx="304800" cy="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143000" y="2724150"/>
            <a:ext cx="48768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>
            <a:off x="5867401" y="2876549"/>
            <a:ext cx="304800" cy="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4267201" y="2876549"/>
            <a:ext cx="304800" cy="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>
            <a:off x="2628901" y="2876549"/>
            <a:ext cx="304800" cy="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>
            <a:off x="1003301" y="2876549"/>
            <a:ext cx="304800" cy="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>
            <a:off x="1155700" y="3562350"/>
            <a:ext cx="4864102" cy="381000"/>
            <a:chOff x="1155700" y="3536950"/>
            <a:chExt cx="4864102" cy="304800"/>
          </a:xfrm>
        </p:grpSpPr>
        <p:cxnSp>
          <p:nvCxnSpPr>
            <p:cNvPr id="40" name="Straight Arrow Connector 39"/>
            <p:cNvCxnSpPr/>
            <p:nvPr/>
          </p:nvCxnSpPr>
          <p:spPr>
            <a:xfrm rot="5400000">
              <a:off x="5867401" y="3689349"/>
              <a:ext cx="304800" cy="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rot="5400000">
              <a:off x="4267201" y="3689349"/>
              <a:ext cx="304800" cy="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rot="5400000">
              <a:off x="2628901" y="3689349"/>
              <a:ext cx="304800" cy="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5400000">
              <a:off x="1003301" y="3689349"/>
              <a:ext cx="304800" cy="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a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१.</a:t>
            </a:r>
            <a:r>
              <a:rPr lang="hi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१०</a:t>
            </a:r>
            <a:r>
              <a:rPr lang="en-US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 </a:t>
            </a:r>
            <a:r>
              <a:rPr lang="hi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भामतीप्रस्थानम्</a:t>
            </a:r>
            <a:endParaRPr lang="en-US" b="1" dirty="0">
              <a:solidFill>
                <a:srgbClr val="FF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09800" y="1098550"/>
            <a:ext cx="1568057" cy="769441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400" b="1" dirty="0" smtClean="0">
                <a:solidFill>
                  <a:schemeClr val="bg1"/>
                </a:solidFill>
                <a:latin typeface="ChanakyaBBTUni" pitchFamily="2" charset="0"/>
                <a:cs typeface="ChanakyaBBTUni" pitchFamily="2" charset="0"/>
              </a:rPr>
              <a:t>भामतीव्याख्या</a:t>
            </a:r>
            <a:r>
              <a:rPr lang="en-US" sz="2400" b="1" dirty="0" smtClean="0">
                <a:solidFill>
                  <a:schemeClr val="bg1"/>
                </a:solidFill>
                <a:latin typeface="ChanakyaBBTUni" pitchFamily="2" charset="0"/>
                <a:cs typeface="ChanakyaBBTUni" pitchFamily="2" charset="0"/>
              </a:rPr>
              <a:t> </a:t>
            </a:r>
          </a:p>
          <a:p>
            <a:pPr algn="ctr"/>
            <a:r>
              <a:rPr lang="sa-IN" sz="2000" dirty="0" smtClean="0">
                <a:solidFill>
                  <a:schemeClr val="bg1"/>
                </a:solidFill>
                <a:latin typeface="ChanakyaBBTUni" pitchFamily="2" charset="0"/>
                <a:cs typeface="ChanakyaBBTUni" pitchFamily="2" charset="0"/>
              </a:rPr>
              <a:t>(वाचस्पतिमिश्रः)</a:t>
            </a:r>
            <a:endParaRPr lang="sa-IN" sz="2400" dirty="0" smtClean="0">
              <a:solidFill>
                <a:schemeClr val="bg1"/>
              </a:solidFill>
              <a:latin typeface="ChanakyaBBTUni" pitchFamily="2" charset="0"/>
              <a:cs typeface="ChanakyaBBTUni" pitchFamily="2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rot="5400000">
            <a:off x="2841428" y="2012949"/>
            <a:ext cx="304800" cy="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914400" y="2190750"/>
            <a:ext cx="5867400" cy="186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6598920" y="2373630"/>
            <a:ext cx="365760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4998720" y="2373632"/>
            <a:ext cx="365760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5400000">
            <a:off x="3652520" y="2373632"/>
            <a:ext cx="365760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2179320" y="2373633"/>
            <a:ext cx="365760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>
            <a:off x="731520" y="2373634"/>
            <a:ext cx="365760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228600" y="2571750"/>
            <a:ext cx="1382110" cy="40011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000" b="1" dirty="0" smtClean="0">
                <a:solidFill>
                  <a:schemeClr val="bg1"/>
                </a:solidFill>
                <a:latin typeface="ChanakyaBBTUni" pitchFamily="2" charset="0"/>
                <a:cs typeface="ChanakyaBBTUni" pitchFamily="2" charset="0"/>
              </a:rPr>
              <a:t>ऋजिप्रकाशिका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888951" y="2571750"/>
            <a:ext cx="1112805" cy="40011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000" b="1" dirty="0" smtClean="0">
                <a:solidFill>
                  <a:schemeClr val="bg1"/>
                </a:solidFill>
                <a:latin typeface="ChanakyaBBTUni" pitchFamily="2" charset="0"/>
                <a:cs typeface="ChanakyaBBTUni" pitchFamily="2" charset="0"/>
              </a:rPr>
              <a:t>भावदीपिका</a:t>
            </a:r>
            <a:endParaRPr lang="sa-IN" sz="2000" dirty="0" smtClean="0">
              <a:solidFill>
                <a:schemeClr val="bg1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279997" y="2571750"/>
            <a:ext cx="885178" cy="40011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000" b="1" dirty="0" smtClean="0">
                <a:solidFill>
                  <a:schemeClr val="bg1"/>
                </a:solidFill>
                <a:latin typeface="ChanakyaBBTUni" pitchFamily="2" charset="0"/>
                <a:cs typeface="ChanakyaBBTUni" pitchFamily="2" charset="0"/>
              </a:rPr>
              <a:t>कल्पतरुः</a:t>
            </a:r>
            <a:endParaRPr lang="sa-IN" sz="2000" dirty="0" smtClean="0">
              <a:solidFill>
                <a:schemeClr val="bg1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443416" y="2571750"/>
            <a:ext cx="1332416" cy="40011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000" b="1" dirty="0" smtClean="0">
                <a:solidFill>
                  <a:schemeClr val="bg1"/>
                </a:solidFill>
                <a:latin typeface="ChanakyaBBTUni" pitchFamily="2" charset="0"/>
                <a:cs typeface="ChanakyaBBTUni" pitchFamily="2" charset="0"/>
              </a:rPr>
              <a:t>भामतीतिलकम्</a:t>
            </a:r>
            <a:endParaRPr lang="sa-IN" sz="2000" dirty="0" smtClean="0">
              <a:solidFill>
                <a:schemeClr val="bg1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054074" y="2571750"/>
            <a:ext cx="1317990" cy="40011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000" b="1" dirty="0" smtClean="0">
                <a:solidFill>
                  <a:schemeClr val="bg1"/>
                </a:solidFill>
                <a:latin typeface="ChanakyaBBTUni" pitchFamily="2" charset="0"/>
                <a:cs typeface="ChanakyaBBTUni" pitchFamily="2" charset="0"/>
              </a:rPr>
              <a:t>भामतीविलासः</a:t>
            </a:r>
          </a:p>
        </p:txBody>
      </p:sp>
      <p:sp>
        <p:nvSpPr>
          <p:cNvPr id="49" name="Rectangle 48"/>
          <p:cNvSpPr/>
          <p:nvPr/>
        </p:nvSpPr>
        <p:spPr>
          <a:xfrm>
            <a:off x="304800" y="4019550"/>
            <a:ext cx="816249" cy="40011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000" b="1" dirty="0" smtClean="0">
                <a:solidFill>
                  <a:schemeClr val="bg1"/>
                </a:solidFill>
                <a:latin typeface="ChanakyaBBTUni" pitchFamily="2" charset="0"/>
                <a:cs typeface="ChanakyaBBTUni" pitchFamily="2" charset="0"/>
              </a:rPr>
              <a:t>आभोगः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828800" y="4019550"/>
            <a:ext cx="806631" cy="40011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000" b="1" dirty="0" smtClean="0">
                <a:solidFill>
                  <a:schemeClr val="bg1"/>
                </a:solidFill>
                <a:latin typeface="ChanakyaBBTUni" pitchFamily="2" charset="0"/>
                <a:cs typeface="ChanakyaBBTUni" pitchFamily="2" charset="0"/>
              </a:rPr>
              <a:t>परिमलः</a:t>
            </a:r>
            <a:endParaRPr lang="sa-IN" sz="2000" dirty="0" smtClean="0">
              <a:solidFill>
                <a:schemeClr val="bg1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200400" y="4019550"/>
            <a:ext cx="1031052" cy="40011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000" b="1" dirty="0" smtClean="0">
                <a:solidFill>
                  <a:schemeClr val="bg1"/>
                </a:solidFill>
                <a:latin typeface="ChanakyaBBTUni" pitchFamily="2" charset="0"/>
                <a:cs typeface="ChanakyaBBTUni" pitchFamily="2" charset="0"/>
              </a:rPr>
              <a:t>मदारमञ्जरी</a:t>
            </a:r>
            <a:endParaRPr lang="sa-IN" sz="2000" dirty="0" smtClean="0">
              <a:solidFill>
                <a:schemeClr val="bg1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519616" y="4019550"/>
            <a:ext cx="1348447" cy="40011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000" b="1" dirty="0" smtClean="0">
                <a:solidFill>
                  <a:schemeClr val="bg1"/>
                </a:solidFill>
                <a:latin typeface="ChanakyaBBTUni" pitchFamily="2" charset="0"/>
                <a:cs typeface="ChanakyaBBTUni" pitchFamily="2" charset="0"/>
              </a:rPr>
              <a:t>परिमलसङ्‍ग्रहः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761999" y="3651250"/>
            <a:ext cx="4572001" cy="365765"/>
            <a:chOff x="685799" y="3333750"/>
            <a:chExt cx="4267201" cy="365765"/>
          </a:xfrm>
          <a:solidFill>
            <a:schemeClr val="accent4">
              <a:lumMod val="50000"/>
            </a:schemeClr>
          </a:solidFill>
        </p:grpSpPr>
        <p:cxnSp>
          <p:nvCxnSpPr>
            <p:cNvPr id="54" name="Straight Connector 53"/>
            <p:cNvCxnSpPr/>
            <p:nvPr/>
          </p:nvCxnSpPr>
          <p:spPr>
            <a:xfrm>
              <a:off x="685800" y="3333750"/>
              <a:ext cx="4267200" cy="1588"/>
            </a:xfrm>
            <a:prstGeom prst="line">
              <a:avLst/>
            </a:prstGeom>
            <a:grpFill/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 rot="5400000">
              <a:off x="4770120" y="3516632"/>
              <a:ext cx="365760" cy="1"/>
            </a:xfrm>
            <a:prstGeom prst="straightConnector1">
              <a:avLst/>
            </a:prstGeom>
            <a:grpFill/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rot="5400000">
              <a:off x="3347720" y="3516632"/>
              <a:ext cx="365760" cy="1"/>
            </a:xfrm>
            <a:prstGeom prst="straightConnector1">
              <a:avLst/>
            </a:prstGeom>
            <a:grpFill/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 rot="5400000">
              <a:off x="1925320" y="3516633"/>
              <a:ext cx="365760" cy="1"/>
            </a:xfrm>
            <a:prstGeom prst="straightConnector1">
              <a:avLst/>
            </a:prstGeom>
            <a:grpFill/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 rot="5400000">
              <a:off x="502920" y="3516634"/>
              <a:ext cx="365760" cy="1"/>
            </a:xfrm>
            <a:prstGeom prst="straightConnector1">
              <a:avLst/>
            </a:prstGeom>
            <a:grpFill/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3" name="Straight Arrow Connector 62"/>
          <p:cNvCxnSpPr/>
          <p:nvPr/>
        </p:nvCxnSpPr>
        <p:spPr>
          <a:xfrm rot="5400000">
            <a:off x="2400301" y="2914649"/>
            <a:ext cx="1447800" cy="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a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१.</a:t>
            </a:r>
            <a:r>
              <a:rPr lang="hi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११</a:t>
            </a:r>
            <a:r>
              <a:rPr lang="en-US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 </a:t>
            </a:r>
            <a:r>
              <a:rPr lang="hi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विवरणप्रस्थानम्</a:t>
            </a:r>
            <a:endParaRPr lang="en-US" b="1" dirty="0">
              <a:solidFill>
                <a:srgbClr val="FF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03173" y="1200150"/>
            <a:ext cx="2606804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पञ्चपादिका </a:t>
            </a:r>
            <a:r>
              <a:rPr lang="hi-IN" sz="2400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(पद्मपादाचार्यः)</a:t>
            </a:r>
            <a:endParaRPr lang="sa-IN" sz="2400" dirty="0" smtClean="0">
              <a:solidFill>
                <a:sysClr val="windowText" lastClr="00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cxnSp>
        <p:nvCxnSpPr>
          <p:cNvPr id="38" name="Straight Arrow Connector 37"/>
          <p:cNvCxnSpPr>
            <a:endCxn id="8" idx="0"/>
          </p:cNvCxnSpPr>
          <p:nvPr/>
        </p:nvCxnSpPr>
        <p:spPr>
          <a:xfrm rot="5400000">
            <a:off x="3301776" y="1962150"/>
            <a:ext cx="609600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609600" y="2266950"/>
            <a:ext cx="5993950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प्रकाशात्मयतिः (१२०० – १३००</a:t>
            </a:r>
            <a:r>
              <a:rPr lang="en-US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 AD</a:t>
            </a:r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) – पञ्चपादिकाविवरणम्</a:t>
            </a:r>
            <a:endParaRPr lang="sa-IN" sz="2400" dirty="0" smtClean="0">
              <a:solidFill>
                <a:sysClr val="windowText" lastClr="00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3486150"/>
            <a:ext cx="1063112" cy="4001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0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तत्त्वदीपनम्</a:t>
            </a:r>
            <a:endParaRPr lang="sa-IN" sz="2000" dirty="0" smtClean="0">
              <a:solidFill>
                <a:sysClr val="windowText" lastClr="00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00500" y="3486150"/>
            <a:ext cx="1300356" cy="4001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0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विवरणदर्पणम्</a:t>
            </a:r>
            <a:endParaRPr lang="sa-IN" sz="2000" dirty="0" smtClean="0">
              <a:solidFill>
                <a:sysClr val="windowText" lastClr="00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367075" y="3486150"/>
            <a:ext cx="1085554" cy="4001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0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भावद्योतिनी</a:t>
            </a:r>
            <a:endParaRPr lang="sa-IN" sz="2000" dirty="0" smtClean="0">
              <a:solidFill>
                <a:sysClr val="windowText" lastClr="00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31659" y="3486150"/>
            <a:ext cx="950901" cy="4001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0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टीकारत्नम्</a:t>
            </a:r>
            <a:endParaRPr lang="sa-IN" sz="2000" dirty="0" smtClean="0">
              <a:solidFill>
                <a:sysClr val="windowText" lastClr="00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206474" y="3486150"/>
            <a:ext cx="1228221" cy="4001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sz="20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ऋजुविवरणम्</a:t>
            </a:r>
            <a:endParaRPr lang="sa-IN" sz="2000" dirty="0" smtClean="0">
              <a:solidFill>
                <a:sysClr val="windowText" lastClr="00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9479" y="4108450"/>
            <a:ext cx="1406154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(अखण्डानन्दमुनिः)</a:t>
            </a:r>
            <a:endParaRPr lang="sa-IN" dirty="0" smtClean="0">
              <a:solidFill>
                <a:sysClr val="windowText" lastClr="00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25534" y="4108450"/>
            <a:ext cx="1050288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(अमलानन्दः)</a:t>
            </a:r>
            <a:endParaRPr lang="sa-IN" dirty="0" smtClean="0">
              <a:solidFill>
                <a:sysClr val="windowText" lastClr="00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318985" y="4108450"/>
            <a:ext cx="1181734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(चित्सुखाचार्यः)</a:t>
            </a:r>
            <a:endParaRPr lang="sa-IN" dirty="0" smtClean="0">
              <a:solidFill>
                <a:sysClr val="windowText" lastClr="00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790782" y="4108450"/>
            <a:ext cx="1032654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(आनन्दपूर्णः)</a:t>
            </a:r>
            <a:endParaRPr lang="sa-IN" dirty="0" smtClean="0">
              <a:solidFill>
                <a:sysClr val="windowText" lastClr="00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102279" y="4108450"/>
            <a:ext cx="1436611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i-IN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(विष्णुभट्टोपाध्यायः)</a:t>
            </a:r>
            <a:endParaRPr lang="sa-IN" dirty="0" smtClean="0">
              <a:solidFill>
                <a:sysClr val="windowText" lastClr="00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3423696" y="2907031"/>
            <a:ext cx="365760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066800" y="3105150"/>
            <a:ext cx="5867400" cy="186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6751320" y="3288030"/>
            <a:ext cx="365760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5151120" y="3288032"/>
            <a:ext cx="365760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3804920" y="3288032"/>
            <a:ext cx="365760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5400000">
            <a:off x="2331720" y="3288033"/>
            <a:ext cx="365760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>
            <a:off x="883920" y="3288034"/>
            <a:ext cx="365760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990600" y="1140589"/>
            <a:ext cx="3657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i-IN" sz="6000" b="1" dirty="0" smtClean="0">
                <a:solidFill>
                  <a:srgbClr val="002060"/>
                </a:solidFill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  <a:t>सन्तु</a:t>
            </a:r>
            <a:r>
              <a:rPr lang="en-US" sz="6000" b="1" dirty="0" smtClean="0">
                <a:solidFill>
                  <a:srgbClr val="002060"/>
                </a:solidFill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  <a:t> </a:t>
            </a:r>
            <a:r>
              <a:rPr lang="hi-IN" sz="6000" b="1" dirty="0" smtClean="0">
                <a:solidFill>
                  <a:srgbClr val="002060"/>
                </a:solidFill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  <a:t>सर्वेभ्यो नमो</a:t>
            </a:r>
            <a:r>
              <a:rPr lang="en-US" sz="6000" b="1" dirty="0" smtClean="0">
                <a:solidFill>
                  <a:srgbClr val="002060"/>
                </a:solidFill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  <a:t> </a:t>
            </a:r>
            <a:r>
              <a:rPr lang="hi-IN" sz="6000" b="1" dirty="0" smtClean="0">
                <a:solidFill>
                  <a:srgbClr val="002060"/>
                </a:solidFill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  <a:t>भणितयः</a:t>
            </a:r>
            <a:br>
              <a:rPr lang="hi-IN" sz="6000" b="1" dirty="0" smtClean="0">
                <a:solidFill>
                  <a:srgbClr val="002060"/>
                </a:solidFill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</a:br>
            <a:r>
              <a:rPr lang="hi-IN" sz="6000" b="1" dirty="0" smtClean="0">
                <a:solidFill>
                  <a:srgbClr val="002060"/>
                </a:solidFill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  <a:t>धन्यवादाश्च</a:t>
            </a:r>
            <a:endParaRPr lang="en-US" sz="6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43000" y="819150"/>
            <a:ext cx="7086600" cy="1314450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i-IN" sz="6000" b="1" dirty="0" smtClean="0">
                <a:solidFill>
                  <a:srgbClr val="002060"/>
                </a:solidFill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  <a:t>वेदान्तदर्शनस्य परिचयः</a:t>
            </a:r>
          </a:p>
        </p:txBody>
      </p:sp>
      <p:sp>
        <p:nvSpPr>
          <p:cNvPr id="6" name="Rectangle 5"/>
          <p:cNvSpPr/>
          <p:nvPr/>
        </p:nvSpPr>
        <p:spPr>
          <a:xfrm>
            <a:off x="1143000" y="3486150"/>
            <a:ext cx="7086600" cy="1295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i-IN" sz="2800" b="1" dirty="0" smtClean="0"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  <a:t>डॉ. जानकीशरणः आचार्यः</a:t>
            </a:r>
            <a:endParaRPr lang="en-US" sz="2800" dirty="0" smtClean="0">
              <a:latin typeface="ChanakyaBBTUni" pitchFamily="2" charset="0"/>
              <a:ea typeface="Arial Unicode MS" pitchFamily="34" charset="-128"/>
              <a:cs typeface="ChanakyaBBTUni" pitchFamily="2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hi-IN" dirty="0" smtClean="0">
                <a:solidFill>
                  <a:srgbClr val="002060"/>
                </a:solidFill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  <a:t>दर्शनसङ्कायाध्यक्षचरः सहायकाचार्यश्च</a:t>
            </a:r>
            <a:endParaRPr lang="en-US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  <a:latin typeface="ChanakyaBBTUni" pitchFamily="2" charset="0"/>
              <a:ea typeface="Arial Unicode MS" pitchFamily="34" charset="-128"/>
              <a:cs typeface="ChanakyaBBTUni" pitchFamily="2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hi-IN" sz="2000" dirty="0" smtClean="0">
                <a:solidFill>
                  <a:srgbClr val="002060"/>
                </a:solidFill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  <a:t>श्रीसोमनाथ-संस्कृत-विश्वविद्यालयः, वेरावलम् (गुजरातम्)</a:t>
            </a:r>
            <a:endParaRPr lang="en-US" sz="2000" dirty="0">
              <a:latin typeface="ChanakyaBBTUni" pitchFamily="2" charset="0"/>
              <a:ea typeface="Arial Unicode MS" pitchFamily="34" charset="-128"/>
              <a:cs typeface="ChanakyaBBTUni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92354" y="2876550"/>
            <a:ext cx="1159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i-IN" sz="2800" b="1" dirty="0" smtClean="0">
                <a:solidFill>
                  <a:srgbClr val="FF0000"/>
                </a:solidFill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  <a:t>प्रस्तोता -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047750"/>
            <a:ext cx="4724400" cy="3657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a-IN" sz="2400" b="1" dirty="0" smtClean="0">
                <a:latin typeface="ChanakyaBBTUni" pitchFamily="2" charset="0"/>
                <a:cs typeface="ChanakyaBBTUni" pitchFamily="2" charset="0"/>
              </a:rPr>
              <a:t>१.१</a:t>
            </a:r>
            <a:r>
              <a:rPr lang="en-US" sz="2400" b="1" dirty="0" smtClean="0">
                <a:latin typeface="ChanakyaBBTUni" pitchFamily="2" charset="0"/>
                <a:cs typeface="ChanakyaBBTUni" pitchFamily="2" charset="0"/>
              </a:rPr>
              <a:t> </a:t>
            </a:r>
            <a:r>
              <a:rPr lang="hi-IN" sz="2400" b="1" dirty="0" smtClean="0">
                <a:latin typeface="ChanakyaBBTUni" pitchFamily="2" charset="0"/>
                <a:cs typeface="ChanakyaBBTUni" pitchFamily="2" charset="0"/>
              </a:rPr>
              <a:t>वेदान्तशब्दार्थः</a:t>
            </a:r>
            <a:endParaRPr lang="en-US" sz="2400" b="1" dirty="0" smtClean="0">
              <a:latin typeface="ChanakyaBBTUni" pitchFamily="2" charset="0"/>
              <a:cs typeface="ChanakyaBBTUni" pitchFamily="2" charset="0"/>
            </a:endParaRPr>
          </a:p>
          <a:p>
            <a:pPr>
              <a:buNone/>
            </a:pPr>
            <a:r>
              <a:rPr lang="sa-IN" sz="2400" b="1" dirty="0" smtClean="0">
                <a:latin typeface="ChanakyaBBTUni" pitchFamily="2" charset="0"/>
                <a:cs typeface="ChanakyaBBTUni" pitchFamily="2" charset="0"/>
              </a:rPr>
              <a:t>१.</a:t>
            </a:r>
            <a:r>
              <a:rPr lang="hi-IN" sz="2400" b="1" dirty="0" smtClean="0">
                <a:latin typeface="ChanakyaBBTUni" pitchFamily="2" charset="0"/>
                <a:cs typeface="ChanakyaBBTUni" pitchFamily="2" charset="0"/>
              </a:rPr>
              <a:t>२</a:t>
            </a:r>
            <a:r>
              <a:rPr lang="en-US" sz="2400" b="1" dirty="0" smtClean="0">
                <a:latin typeface="ChanakyaBBTUni" pitchFamily="2" charset="0"/>
                <a:cs typeface="ChanakyaBBTUni" pitchFamily="2" charset="0"/>
              </a:rPr>
              <a:t> </a:t>
            </a:r>
            <a:r>
              <a:rPr lang="hi-IN" sz="2400" b="1" dirty="0" smtClean="0">
                <a:latin typeface="ChanakyaBBTUni" pitchFamily="2" charset="0"/>
                <a:cs typeface="ChanakyaBBTUni" pitchFamily="2" charset="0"/>
              </a:rPr>
              <a:t>वेदान्तदर्शनस्य विभिन्नाः भेदाः</a:t>
            </a:r>
            <a:endParaRPr lang="en-US" sz="2400" b="1" dirty="0" smtClean="0">
              <a:latin typeface="ChanakyaBBTUni" pitchFamily="2" charset="0"/>
              <a:cs typeface="ChanakyaBBTUni" pitchFamily="2" charset="0"/>
            </a:endParaRPr>
          </a:p>
          <a:p>
            <a:pPr>
              <a:buNone/>
            </a:pPr>
            <a:r>
              <a:rPr lang="sa-IN" sz="2400" b="1" dirty="0" smtClean="0">
                <a:latin typeface="ChanakyaBBTUni" pitchFamily="2" charset="0"/>
                <a:cs typeface="ChanakyaBBTUni" pitchFamily="2" charset="0"/>
              </a:rPr>
              <a:t>१.</a:t>
            </a:r>
            <a:r>
              <a:rPr lang="hi-IN" sz="2400" b="1" dirty="0" smtClean="0">
                <a:latin typeface="ChanakyaBBTUni" pitchFamily="2" charset="0"/>
                <a:cs typeface="ChanakyaBBTUni" pitchFamily="2" charset="0"/>
              </a:rPr>
              <a:t>३</a:t>
            </a:r>
            <a:r>
              <a:rPr lang="en-US" sz="2400" b="1" dirty="0" smtClean="0">
                <a:latin typeface="ChanakyaBBTUni" pitchFamily="2" charset="0"/>
                <a:cs typeface="ChanakyaBBTUni" pitchFamily="2" charset="0"/>
              </a:rPr>
              <a:t> </a:t>
            </a:r>
            <a:r>
              <a:rPr lang="hi-IN" sz="2400" b="1" dirty="0" smtClean="0">
                <a:latin typeface="ChanakyaBBTUni" pitchFamily="2" charset="0"/>
                <a:cs typeface="ChanakyaBBTUni" pitchFamily="2" charset="0"/>
              </a:rPr>
              <a:t>प्रस्थानत्रयम्</a:t>
            </a:r>
            <a:endParaRPr lang="en-US" sz="2400" b="1" dirty="0" smtClean="0">
              <a:latin typeface="ChanakyaBBTUni" pitchFamily="2" charset="0"/>
              <a:cs typeface="ChanakyaBBTUni" pitchFamily="2" charset="0"/>
            </a:endParaRPr>
          </a:p>
          <a:p>
            <a:pPr>
              <a:buNone/>
            </a:pPr>
            <a:r>
              <a:rPr lang="sa-IN" sz="2400" b="1" dirty="0" smtClean="0">
                <a:latin typeface="ChanakyaBBTUni" pitchFamily="2" charset="0"/>
                <a:cs typeface="ChanakyaBBTUni" pitchFamily="2" charset="0"/>
              </a:rPr>
              <a:t>१.</a:t>
            </a:r>
            <a:r>
              <a:rPr lang="hi-IN" sz="2400" b="1" dirty="0" smtClean="0">
                <a:latin typeface="ChanakyaBBTUni" pitchFamily="2" charset="0"/>
                <a:cs typeface="ChanakyaBBTUni" pitchFamily="2" charset="0"/>
              </a:rPr>
              <a:t>४</a:t>
            </a:r>
            <a:r>
              <a:rPr lang="en-US" sz="2400" b="1" dirty="0" smtClean="0">
                <a:latin typeface="ChanakyaBBTUni" pitchFamily="2" charset="0"/>
                <a:cs typeface="ChanakyaBBTUni" pitchFamily="2" charset="0"/>
              </a:rPr>
              <a:t> </a:t>
            </a:r>
            <a:r>
              <a:rPr lang="hi-IN" sz="2400" b="1" dirty="0" smtClean="0">
                <a:latin typeface="ChanakyaBBTUni" pitchFamily="2" charset="0"/>
                <a:cs typeface="ChanakyaBBTUni" pitchFamily="2" charset="0"/>
              </a:rPr>
              <a:t>श्रुति-प्रस्थानम् (उपनिषदः)</a:t>
            </a:r>
            <a:endParaRPr lang="en-US" sz="2400" b="1" dirty="0" smtClean="0">
              <a:latin typeface="ChanakyaBBTUni" pitchFamily="2" charset="0"/>
              <a:cs typeface="ChanakyaBBTUni" pitchFamily="2" charset="0"/>
            </a:endParaRPr>
          </a:p>
          <a:p>
            <a:pPr>
              <a:buNone/>
            </a:pPr>
            <a:r>
              <a:rPr lang="sa-IN" sz="2400" b="1" dirty="0" smtClean="0">
                <a:latin typeface="ChanakyaBBTUni" pitchFamily="2" charset="0"/>
                <a:cs typeface="ChanakyaBBTUni" pitchFamily="2" charset="0"/>
              </a:rPr>
              <a:t>१.</a:t>
            </a:r>
            <a:r>
              <a:rPr lang="hi-IN" sz="2400" b="1" dirty="0" smtClean="0">
                <a:latin typeface="ChanakyaBBTUni" pitchFamily="2" charset="0"/>
                <a:cs typeface="ChanakyaBBTUni" pitchFamily="2" charset="0"/>
              </a:rPr>
              <a:t>५</a:t>
            </a:r>
            <a:r>
              <a:rPr lang="en-US" sz="2400" b="1" dirty="0" smtClean="0">
                <a:latin typeface="ChanakyaBBTUni" pitchFamily="2" charset="0"/>
                <a:cs typeface="ChanakyaBBTUni" pitchFamily="2" charset="0"/>
              </a:rPr>
              <a:t> </a:t>
            </a:r>
            <a:r>
              <a:rPr lang="hi-IN" sz="2400" b="1" dirty="0" smtClean="0">
                <a:latin typeface="ChanakyaBBTUni" pitchFamily="2" charset="0"/>
                <a:cs typeface="ChanakyaBBTUni" pitchFamily="2" charset="0"/>
              </a:rPr>
              <a:t>स्मृति-प्रस्थानम् (भगवद्‍गीता)</a:t>
            </a:r>
            <a:endParaRPr lang="en-US" sz="2400" b="1" dirty="0" smtClean="0">
              <a:latin typeface="ChanakyaBBTUni" pitchFamily="2" charset="0"/>
              <a:cs typeface="ChanakyaBBTUni" pitchFamily="2" charset="0"/>
            </a:endParaRPr>
          </a:p>
          <a:p>
            <a:pPr>
              <a:buNone/>
            </a:pPr>
            <a:r>
              <a:rPr lang="sa-IN" sz="2400" b="1" dirty="0" smtClean="0">
                <a:latin typeface="ChanakyaBBTUni" pitchFamily="2" charset="0"/>
                <a:cs typeface="ChanakyaBBTUni" pitchFamily="2" charset="0"/>
              </a:rPr>
              <a:t>१.</a:t>
            </a:r>
            <a:r>
              <a:rPr lang="hi-IN" sz="2400" b="1" dirty="0" smtClean="0">
                <a:latin typeface="ChanakyaBBTUni" pitchFamily="2" charset="0"/>
                <a:cs typeface="ChanakyaBBTUni" pitchFamily="2" charset="0"/>
              </a:rPr>
              <a:t>६</a:t>
            </a:r>
            <a:r>
              <a:rPr lang="en-US" sz="2400" b="1" dirty="0" smtClean="0">
                <a:latin typeface="ChanakyaBBTUni" pitchFamily="2" charset="0"/>
                <a:cs typeface="ChanakyaBBTUni" pitchFamily="2" charset="0"/>
              </a:rPr>
              <a:t> </a:t>
            </a:r>
            <a:r>
              <a:rPr lang="hi-IN" sz="2400" b="1" dirty="0" smtClean="0">
                <a:latin typeface="ChanakyaBBTUni" pitchFamily="2" charset="0"/>
                <a:cs typeface="ChanakyaBBTUni" pitchFamily="2" charset="0"/>
              </a:rPr>
              <a:t>न्याय-प्रस्थानम् (ब्रह्मसूत्राणि)</a:t>
            </a:r>
          </a:p>
          <a:p>
            <a:pPr>
              <a:buNone/>
            </a:pPr>
            <a:r>
              <a:rPr lang="sa-IN" sz="2400" b="1" dirty="0" smtClean="0">
                <a:latin typeface="ChanakyaBBTUni" pitchFamily="2" charset="0"/>
                <a:cs typeface="ChanakyaBBTUni" pitchFamily="2" charset="0"/>
              </a:rPr>
              <a:t>१.</a:t>
            </a:r>
            <a:r>
              <a:rPr lang="hi-IN" sz="2400" b="1" dirty="0" smtClean="0">
                <a:latin typeface="ChanakyaBBTUni" pitchFamily="2" charset="0"/>
                <a:cs typeface="ChanakyaBBTUni" pitchFamily="2" charset="0"/>
              </a:rPr>
              <a:t>७</a:t>
            </a:r>
            <a:r>
              <a:rPr lang="en-US" sz="2400" b="1" dirty="0" smtClean="0">
                <a:latin typeface="ChanakyaBBTUni" pitchFamily="2" charset="0"/>
                <a:cs typeface="ChanakyaBBTUni" pitchFamily="2" charset="0"/>
              </a:rPr>
              <a:t> </a:t>
            </a:r>
            <a:r>
              <a:rPr lang="hi-IN" sz="2400" b="1" dirty="0" smtClean="0">
                <a:latin typeface="ChanakyaBBTUni" pitchFamily="2" charset="0"/>
                <a:cs typeface="ChanakyaBBTUni" pitchFamily="2" charset="0"/>
              </a:rPr>
              <a:t>विभिन्नसम्प्रदायेषु ब्रह्मसूत्र-भाष्यम्</a:t>
            </a:r>
          </a:p>
          <a:p>
            <a:pPr>
              <a:buNone/>
            </a:pPr>
            <a:r>
              <a:rPr lang="sa-IN" sz="2400" b="1" dirty="0" smtClean="0">
                <a:latin typeface="ChanakyaBBTUni" pitchFamily="2" charset="0"/>
                <a:cs typeface="ChanakyaBBTUni" pitchFamily="2" charset="0"/>
              </a:rPr>
              <a:t>१.</a:t>
            </a:r>
            <a:r>
              <a:rPr lang="hi-IN" sz="2400" b="1" dirty="0" smtClean="0">
                <a:latin typeface="ChanakyaBBTUni" pitchFamily="2" charset="0"/>
                <a:cs typeface="ChanakyaBBTUni" pitchFamily="2" charset="0"/>
              </a:rPr>
              <a:t>८</a:t>
            </a:r>
            <a:r>
              <a:rPr lang="en-US" sz="2400" b="1" dirty="0" smtClean="0">
                <a:latin typeface="ChanakyaBBTUni" pitchFamily="2" charset="0"/>
                <a:cs typeface="ChanakyaBBTUni" pitchFamily="2" charset="0"/>
              </a:rPr>
              <a:t> </a:t>
            </a:r>
            <a:r>
              <a:rPr lang="hi-IN" sz="2400" b="1" dirty="0" smtClean="0">
                <a:latin typeface="ChanakyaBBTUni" pitchFamily="2" charset="0"/>
                <a:cs typeface="ChanakyaBBTUni" pitchFamily="2" charset="0"/>
              </a:rPr>
              <a:t>अद्वैतवेदान्तः</a:t>
            </a:r>
          </a:p>
          <a:p>
            <a:pPr>
              <a:buNone/>
            </a:pPr>
            <a:r>
              <a:rPr lang="sa-IN" sz="2400" b="1" dirty="0" smtClean="0">
                <a:latin typeface="ChanakyaBBTUni" pitchFamily="2" charset="0"/>
                <a:cs typeface="ChanakyaBBTUni" pitchFamily="2" charset="0"/>
              </a:rPr>
              <a:t>१.</a:t>
            </a:r>
            <a:r>
              <a:rPr lang="hi-IN" sz="2400" b="1" dirty="0" smtClean="0">
                <a:latin typeface="ChanakyaBBTUni" pitchFamily="2" charset="0"/>
                <a:cs typeface="ChanakyaBBTUni" pitchFamily="2" charset="0"/>
              </a:rPr>
              <a:t>९</a:t>
            </a:r>
            <a:r>
              <a:rPr lang="en-US" sz="2400" b="1" dirty="0" smtClean="0">
                <a:latin typeface="ChanakyaBBTUni" pitchFamily="2" charset="0"/>
                <a:cs typeface="ChanakyaBBTUni" pitchFamily="2" charset="0"/>
              </a:rPr>
              <a:t> </a:t>
            </a:r>
            <a:r>
              <a:rPr lang="hi-IN" sz="2400" b="1" dirty="0" smtClean="0">
                <a:latin typeface="ChanakyaBBTUni" pitchFamily="2" charset="0"/>
                <a:cs typeface="ChanakyaBBTUni" pitchFamily="2" charset="0"/>
              </a:rPr>
              <a:t>अद्वैतवेदान्त-भाष्यपरम्परा</a:t>
            </a:r>
          </a:p>
          <a:p>
            <a:pPr>
              <a:buNone/>
            </a:pPr>
            <a:r>
              <a:rPr lang="sa-IN" sz="2400" b="1" dirty="0" smtClean="0">
                <a:latin typeface="ChanakyaBBTUni" pitchFamily="2" charset="0"/>
                <a:cs typeface="ChanakyaBBTUni" pitchFamily="2" charset="0"/>
              </a:rPr>
              <a:t>१.</a:t>
            </a:r>
            <a:r>
              <a:rPr lang="hi-IN" sz="2400" b="1" dirty="0" smtClean="0">
                <a:latin typeface="ChanakyaBBTUni" pitchFamily="2" charset="0"/>
                <a:cs typeface="ChanakyaBBTUni" pitchFamily="2" charset="0"/>
              </a:rPr>
              <a:t>१०</a:t>
            </a:r>
            <a:r>
              <a:rPr lang="en-US" sz="2400" b="1" dirty="0" smtClean="0">
                <a:latin typeface="ChanakyaBBTUni" pitchFamily="2" charset="0"/>
                <a:cs typeface="ChanakyaBBTUni" pitchFamily="2" charset="0"/>
              </a:rPr>
              <a:t> </a:t>
            </a:r>
            <a:r>
              <a:rPr lang="hi-IN" sz="2400" b="1" dirty="0" smtClean="0">
                <a:latin typeface="ChanakyaBBTUni" pitchFamily="2" charset="0"/>
                <a:cs typeface="ChanakyaBBTUni" pitchFamily="2" charset="0"/>
              </a:rPr>
              <a:t>भामतीप्रस्थानम्</a:t>
            </a:r>
          </a:p>
          <a:p>
            <a:pPr>
              <a:buNone/>
            </a:pPr>
            <a:r>
              <a:rPr lang="sa-IN" sz="2400" b="1" dirty="0" smtClean="0">
                <a:latin typeface="ChanakyaBBTUni" pitchFamily="2" charset="0"/>
                <a:cs typeface="ChanakyaBBTUni" pitchFamily="2" charset="0"/>
              </a:rPr>
              <a:t>१.</a:t>
            </a:r>
            <a:r>
              <a:rPr lang="hi-IN" sz="2400" b="1" dirty="0" smtClean="0">
                <a:latin typeface="ChanakyaBBTUni" pitchFamily="2" charset="0"/>
                <a:cs typeface="ChanakyaBBTUni" pitchFamily="2" charset="0"/>
              </a:rPr>
              <a:t>११</a:t>
            </a:r>
            <a:r>
              <a:rPr lang="en-US" sz="2400" b="1" dirty="0" smtClean="0">
                <a:latin typeface="ChanakyaBBTUni" pitchFamily="2" charset="0"/>
                <a:cs typeface="ChanakyaBBTUni" pitchFamily="2" charset="0"/>
              </a:rPr>
              <a:t> </a:t>
            </a:r>
            <a:r>
              <a:rPr lang="hi-IN" sz="2400" b="1" dirty="0" smtClean="0">
                <a:latin typeface="ChanakyaBBTUni" pitchFamily="2" charset="0"/>
                <a:cs typeface="ChanakyaBBTUni" pitchFamily="2" charset="0"/>
              </a:rPr>
              <a:t>विवरणप्रस्थानम्</a:t>
            </a:r>
            <a:endParaRPr lang="en-US" sz="2400" i="1" dirty="0"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8229600" cy="857250"/>
          </a:xfrm>
        </p:spPr>
        <p:txBody>
          <a:bodyPr>
            <a:normAutofit/>
          </a:bodyPr>
          <a:lstStyle/>
          <a:p>
            <a:pPr algn="l"/>
            <a:r>
              <a:rPr lang="hi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	विचारणीयाः बिन्दवः</a:t>
            </a:r>
            <a:endParaRPr lang="en-US" b="1" dirty="0">
              <a:solidFill>
                <a:srgbClr val="FF0000"/>
              </a:solidFill>
              <a:latin typeface="ChanakyaBBTUni" pitchFamily="2" charset="0"/>
              <a:cs typeface="ChanakyaBBTUni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8229600" cy="857250"/>
          </a:xfrm>
        </p:spPr>
        <p:txBody>
          <a:bodyPr>
            <a:normAutofit/>
          </a:bodyPr>
          <a:lstStyle/>
          <a:p>
            <a:pPr algn="l"/>
            <a:r>
              <a:rPr lang="sa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१.१</a:t>
            </a:r>
            <a:r>
              <a:rPr lang="en-US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 </a:t>
            </a:r>
            <a:r>
              <a:rPr lang="hi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वेदान्तशब्दार्थः</a:t>
            </a:r>
            <a:endParaRPr lang="en-US" b="1" dirty="0">
              <a:solidFill>
                <a:srgbClr val="FF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7750"/>
            <a:ext cx="8229600" cy="91439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‘वेदान्तो नाम उपनिषत्प्रमाणम्’।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962150"/>
            <a:ext cx="109728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ऋग्वेदः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685800" y="2652183"/>
            <a:ext cx="109728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यजुर्वेदः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685800" y="3342216"/>
            <a:ext cx="109728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सामवेदः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685800" y="4032250"/>
            <a:ext cx="109728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अथर्ववेदः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3505200" y="1962150"/>
            <a:ext cx="1600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i-IN" sz="2400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संहिताभागः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05200" y="2652183"/>
            <a:ext cx="1600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i-IN" sz="2400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ब्राह्मणभागः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05200" y="3342216"/>
            <a:ext cx="1600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i-IN" sz="2400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आरण्यकभागः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05200" y="4032250"/>
            <a:ext cx="1600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i-IN" sz="2400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उपनिषद्‍भागः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5" name="Straight Arrow Connector 24"/>
          <p:cNvCxnSpPr>
            <a:endCxn id="8" idx="1"/>
          </p:cNvCxnSpPr>
          <p:nvPr/>
        </p:nvCxnSpPr>
        <p:spPr>
          <a:xfrm flipV="1">
            <a:off x="2743200" y="2192983"/>
            <a:ext cx="762000" cy="106456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9" idx="1"/>
          </p:cNvCxnSpPr>
          <p:nvPr/>
        </p:nvCxnSpPr>
        <p:spPr>
          <a:xfrm flipV="1">
            <a:off x="2743200" y="2883016"/>
            <a:ext cx="762000" cy="37453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10" idx="1"/>
          </p:cNvCxnSpPr>
          <p:nvPr/>
        </p:nvCxnSpPr>
        <p:spPr>
          <a:xfrm>
            <a:off x="2743200" y="3257550"/>
            <a:ext cx="762000" cy="315499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11" idx="1"/>
          </p:cNvCxnSpPr>
          <p:nvPr/>
        </p:nvCxnSpPr>
        <p:spPr>
          <a:xfrm>
            <a:off x="2743200" y="3257550"/>
            <a:ext cx="762000" cy="100553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ight Brace 37"/>
          <p:cNvSpPr/>
          <p:nvPr/>
        </p:nvSpPr>
        <p:spPr>
          <a:xfrm>
            <a:off x="1828800" y="1885950"/>
            <a:ext cx="914400" cy="2743200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8229600" cy="857250"/>
          </a:xfrm>
        </p:spPr>
        <p:txBody>
          <a:bodyPr>
            <a:normAutofit/>
          </a:bodyPr>
          <a:lstStyle/>
          <a:p>
            <a:pPr algn="l"/>
            <a:r>
              <a:rPr lang="sa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१.</a:t>
            </a:r>
            <a:r>
              <a:rPr lang="hi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२</a:t>
            </a:r>
            <a:r>
              <a:rPr lang="en-US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 </a:t>
            </a:r>
            <a:r>
              <a:rPr lang="hi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वेदान्तदर्शनस्य विभिन्नाः भेदाः</a:t>
            </a:r>
            <a:endParaRPr lang="en-US" b="1" dirty="0">
              <a:solidFill>
                <a:srgbClr val="FF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1276350"/>
            <a:ext cx="1737360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अद्वैतवादः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685800" y="1929341"/>
            <a:ext cx="1737360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विशिष्टाद्वैतवादः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685800" y="2582332"/>
            <a:ext cx="1737360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द्वैतवादः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685800" y="3235323"/>
            <a:ext cx="1737360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शुद्धाद्वैतवादः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3505200" y="1276350"/>
            <a:ext cx="2209800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hi-IN" sz="2400" b="1" dirty="0" smtClean="0">
                <a:solidFill>
                  <a:schemeClr val="bg1"/>
                </a:solidFill>
                <a:latin typeface="ChanakyaBBTUni" pitchFamily="2" charset="0"/>
                <a:cs typeface="ChanakyaBBTUni" pitchFamily="2" charset="0"/>
              </a:rPr>
              <a:t>श्रीशङ्कराचार्यः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05200" y="1929341"/>
            <a:ext cx="2209800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hi-IN" sz="2400" b="1" dirty="0" smtClean="0">
                <a:solidFill>
                  <a:schemeClr val="bg1"/>
                </a:solidFill>
                <a:latin typeface="ChanakyaBBTUni" pitchFamily="2" charset="0"/>
                <a:cs typeface="ChanakyaBBTUni" pitchFamily="2" charset="0"/>
              </a:rPr>
              <a:t>श्रीरामानुजाचार्यः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05200" y="2582332"/>
            <a:ext cx="2209800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hi-IN" sz="2400" b="1" dirty="0" smtClean="0">
                <a:solidFill>
                  <a:schemeClr val="bg1"/>
                </a:solidFill>
                <a:latin typeface="ChanakyaBBTUni" pitchFamily="2" charset="0"/>
                <a:cs typeface="ChanakyaBBTUni" pitchFamily="2" charset="0"/>
              </a:rPr>
              <a:t>श्रीमध्वाचार्यः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05200" y="3235323"/>
            <a:ext cx="2209800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hi-IN" sz="2400" b="1" dirty="0" smtClean="0">
                <a:solidFill>
                  <a:schemeClr val="bg1"/>
                </a:solidFill>
                <a:latin typeface="ChanakyaBBTUni" pitchFamily="2" charset="0"/>
                <a:cs typeface="ChanakyaBBTUni" pitchFamily="2" charset="0"/>
              </a:rPr>
              <a:t>श्रीवल्लभाचार्यः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85800" y="3888316"/>
            <a:ext cx="1737360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द्वैताद्वैतवादः</a:t>
            </a:r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3505200" y="3888316"/>
            <a:ext cx="2209800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hi-IN" sz="2400" b="1" dirty="0" smtClean="0">
                <a:solidFill>
                  <a:schemeClr val="bg1"/>
                </a:solidFill>
                <a:latin typeface="ChanakyaBBTUni" pitchFamily="2" charset="0"/>
                <a:cs typeface="ChanakyaBBTUni" pitchFamily="2" charset="0"/>
              </a:rPr>
              <a:t>श्रीनिम्बार्काचार्यः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3" name="Right Arrow 22"/>
          <p:cNvSpPr/>
          <p:nvPr/>
        </p:nvSpPr>
        <p:spPr>
          <a:xfrm>
            <a:off x="2413000" y="1276350"/>
            <a:ext cx="609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2413000" y="1911350"/>
            <a:ext cx="609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2413000" y="2584450"/>
            <a:ext cx="609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>
            <a:off x="2413000" y="3219450"/>
            <a:ext cx="609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>
            <a:off x="2413000" y="3892550"/>
            <a:ext cx="609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a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१.</a:t>
            </a:r>
            <a:r>
              <a:rPr lang="hi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३</a:t>
            </a:r>
            <a:r>
              <a:rPr lang="en-US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 </a:t>
            </a:r>
            <a:r>
              <a:rPr lang="hi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प्रस्थानत्रयम्</a:t>
            </a:r>
            <a:endParaRPr lang="en-US" b="1" dirty="0">
              <a:solidFill>
                <a:srgbClr val="FF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प्रस्थीयते अनेन इति प्रस्थानम्।</a:t>
            </a:r>
          </a:p>
          <a:p>
            <a:pPr>
              <a:buNone/>
            </a:pPr>
            <a:r>
              <a:rPr lang="hi-IN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	१. श्रुतिप्रस्थानम्	-	उपनिषदः</a:t>
            </a:r>
          </a:p>
          <a:p>
            <a:pPr>
              <a:buNone/>
            </a:pPr>
            <a:r>
              <a:rPr lang="hi-IN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	२. स्मृतिप्रस्थानम्	-	भगवद्‍गीता</a:t>
            </a:r>
          </a:p>
          <a:p>
            <a:pPr>
              <a:buNone/>
            </a:pPr>
            <a:r>
              <a:rPr lang="hi-IN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	३. न्यायप्रस्थानम्	-	ब्रह्मसूत्राणि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a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१.</a:t>
            </a:r>
            <a:r>
              <a:rPr lang="hi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४</a:t>
            </a:r>
            <a:r>
              <a:rPr lang="en-US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 </a:t>
            </a:r>
            <a:r>
              <a:rPr lang="hi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श्रुति-प्रस्थानम् (उपनिषदः)</a:t>
            </a:r>
            <a:endParaRPr lang="en-US" b="1" dirty="0">
              <a:solidFill>
                <a:srgbClr val="FF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उपनिषत् पराविद्या इति पदेन व्यपदिश्यते। उपनिषच्छब्दस्य अर्थः ‘रहस्यम्’ इति। अध्यात्म-विद्या-रहस्य-प्रतिपादकाः वेद-भागाः उपनिषदः कथ्यन्ते।</a:t>
            </a:r>
          </a:p>
          <a:p>
            <a:r>
              <a:rPr lang="hi-IN" sz="2400" b="1" dirty="0" smtClean="0">
                <a:solidFill>
                  <a:srgbClr val="002060"/>
                </a:solidFill>
                <a:latin typeface="ChanakyaBBTUni" pitchFamily="2" charset="0"/>
                <a:cs typeface="ChanakyaBBTUni" pitchFamily="2" charset="0"/>
              </a:rPr>
              <a:t>यद्यपि उपनिषदां संख्या द्विशताधिका अस्ति तथापि प्रमुख-रूपेण दश उपनिषदः अत्यन्तं प्रसिद्धाः सन्ति -</a:t>
            </a:r>
          </a:p>
          <a:p>
            <a:pPr>
              <a:buNone/>
            </a:pPr>
            <a:r>
              <a:rPr lang="hi-IN" sz="2400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		ईश-केन-कठ-प्रश्न-मुण्ड-माण्डूक्य-तित्तिरिः।</a:t>
            </a:r>
            <a:br>
              <a:rPr lang="hi-IN" sz="2400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</a:br>
            <a:r>
              <a:rPr lang="hi-IN" sz="2400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	ऐतरेयं च छान्दोग्यं बृहदारण्यकं तथा॥ </a:t>
            </a:r>
            <a:br>
              <a:rPr lang="hi-IN" sz="2400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</a:br>
            <a:r>
              <a:rPr lang="hi-IN" sz="2400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			  </a:t>
            </a:r>
            <a:r>
              <a:rPr lang="hi-IN" sz="2400" i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(मुक्तिकोपनिषत्, १.३०)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a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१.</a:t>
            </a:r>
            <a:r>
              <a:rPr lang="hi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५</a:t>
            </a:r>
            <a:r>
              <a:rPr lang="en-US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 </a:t>
            </a:r>
            <a:r>
              <a:rPr lang="hi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स्मृति-प्रस्थानम् (भगवद्‍गीता)</a:t>
            </a:r>
            <a:endParaRPr lang="en-US" b="1" dirty="0">
              <a:solidFill>
                <a:srgbClr val="FF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महाभारते भीष्मपर्वणि</a:t>
            </a:r>
          </a:p>
          <a:p>
            <a:r>
              <a:rPr lang="hi-IN" sz="2400" b="1" dirty="0" smtClean="0">
                <a:solidFill>
                  <a:srgbClr val="002060"/>
                </a:solidFill>
                <a:latin typeface="ChanakyaBBTUni" pitchFamily="2" charset="0"/>
                <a:cs typeface="ChanakyaBBTUni" pitchFamily="2" charset="0"/>
              </a:rPr>
              <a:t>धर्मक्षेत्रे कुरुक्षेत्रे कृष्णार्जुनयोः सवांदः</a:t>
            </a:r>
          </a:p>
          <a:p>
            <a:r>
              <a:rPr lang="hi-IN" sz="2400" b="1" dirty="0" smtClean="0">
                <a:solidFill>
                  <a:srgbClr val="002060"/>
                </a:solidFill>
                <a:latin typeface="ChanakyaBBTUni" pitchFamily="2" charset="0"/>
                <a:cs typeface="ChanakyaBBTUni" pitchFamily="2" charset="0"/>
              </a:rPr>
              <a:t>१८ अध्यायाः, ७०० श्लोकाः च </a:t>
            </a:r>
            <a:endParaRPr lang="en-US" sz="2400" b="1" dirty="0" smtClean="0">
              <a:solidFill>
                <a:srgbClr val="002060"/>
              </a:solidFill>
              <a:latin typeface="ChanakyaBBTUni" pitchFamily="2" charset="0"/>
              <a:cs typeface="ChanakyaBBTUni" pitchFamily="2" charset="0"/>
            </a:endParaRPr>
          </a:p>
          <a:p>
            <a:r>
              <a:rPr lang="hi-IN" sz="2400" b="1" dirty="0" smtClean="0">
                <a:solidFill>
                  <a:srgbClr val="002060"/>
                </a:solidFill>
                <a:latin typeface="ChanakyaBBTUni" pitchFamily="2" charset="0"/>
                <a:cs typeface="ChanakyaBBTUni" pitchFamily="2" charset="0"/>
              </a:rPr>
              <a:t>षट्‍कत्रयम् – ज्ञानयोगः, भक्तियोगः, कर्मयोगः च।</a:t>
            </a:r>
            <a:endParaRPr lang="hi-IN" sz="2400" b="1" dirty="0" smtClean="0">
              <a:solidFill>
                <a:srgbClr val="002060"/>
              </a:solidFill>
              <a:latin typeface="ChanakyaBBTUni" pitchFamily="2" charset="0"/>
              <a:cs typeface="ChanakyaBBTUni" pitchFamily="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a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१.</a:t>
            </a:r>
            <a:r>
              <a:rPr lang="hi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६</a:t>
            </a:r>
            <a:r>
              <a:rPr lang="en-US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 </a:t>
            </a:r>
            <a:r>
              <a:rPr lang="hi-IN" b="1" dirty="0" smtClean="0">
                <a:solidFill>
                  <a:srgbClr val="FF0000"/>
                </a:solidFill>
                <a:latin typeface="ChanakyaBBTUni" pitchFamily="2" charset="0"/>
                <a:cs typeface="ChanakyaBBTUni" pitchFamily="2" charset="0"/>
              </a:rPr>
              <a:t>न्याय-प्रस्थानम् (ब्रह्मसूत्राणि)</a:t>
            </a:r>
            <a:endParaRPr lang="en-US" b="1" dirty="0">
              <a:solidFill>
                <a:srgbClr val="FF0000"/>
              </a:solidFill>
              <a:latin typeface="ChanakyaBBTUni" pitchFamily="2" charset="0"/>
              <a:cs typeface="ChanakyaBBTUni" pitchFamily="2" charset="0"/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i-IN" sz="2400" b="1" dirty="0" smtClean="0">
                <a:solidFill>
                  <a:sysClr val="windowText" lastClr="000000"/>
                </a:solidFill>
                <a:latin typeface="ChanakyaBBTUni" pitchFamily="2" charset="0"/>
                <a:cs typeface="ChanakyaBBTUni" pitchFamily="2" charset="0"/>
              </a:rPr>
              <a:t>महर्षिबादरायणरचितानि</a:t>
            </a:r>
          </a:p>
          <a:p>
            <a:pPr>
              <a:lnSpc>
                <a:spcPct val="150000"/>
              </a:lnSpc>
            </a:pPr>
            <a:r>
              <a:rPr lang="hi-IN" sz="2400" b="1" dirty="0" smtClean="0">
                <a:solidFill>
                  <a:srgbClr val="002060"/>
                </a:solidFill>
                <a:latin typeface="ChanakyaBBTUni" pitchFamily="2" charset="0"/>
                <a:cs typeface="ChanakyaBBTUni" pitchFamily="2" charset="0"/>
              </a:rPr>
              <a:t>चत्वारः अध्यायाः (समन्वय-अविरोध-साधन-फलाख्याः)</a:t>
            </a:r>
          </a:p>
          <a:p>
            <a:pPr>
              <a:lnSpc>
                <a:spcPct val="150000"/>
              </a:lnSpc>
            </a:pPr>
            <a:r>
              <a:rPr lang="hi-IN" sz="2400" b="1" dirty="0" smtClean="0">
                <a:solidFill>
                  <a:srgbClr val="002060"/>
                </a:solidFill>
                <a:latin typeface="ChanakyaBBTUni" pitchFamily="2" charset="0"/>
                <a:cs typeface="ChanakyaBBTUni" pitchFamily="2" charset="0"/>
              </a:rPr>
              <a:t>१९२ अधिकरणानि, ५५५ सूत्राणि च</a:t>
            </a:r>
          </a:p>
          <a:p>
            <a:pPr>
              <a:lnSpc>
                <a:spcPct val="150000"/>
              </a:lnSpc>
            </a:pPr>
            <a:r>
              <a:rPr lang="hi-IN" sz="2400" b="1" dirty="0" smtClean="0">
                <a:solidFill>
                  <a:srgbClr val="002060"/>
                </a:solidFill>
                <a:latin typeface="ChanakyaBBTUni" pitchFamily="2" charset="0"/>
                <a:cs typeface="ChanakyaBBTUni" pitchFamily="2" charset="0"/>
              </a:rPr>
              <a:t>विभिन्नैः आचार्यैः स्वसम्प्रदायानुसारं भाष्याणि रचितानि।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1743</TotalTime>
  <Words>325</Words>
  <Application>Microsoft Office PowerPoint</Application>
  <PresentationFormat>On-screen Show (16:9)</PresentationFormat>
  <Paragraphs>123</Paragraphs>
  <Slides>15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 विचारणीयाः बिन्दवः</vt:lpstr>
      <vt:lpstr>१.१ वेदान्तशब्दार्थः</vt:lpstr>
      <vt:lpstr>१.२ वेदान्तदर्शनस्य विभिन्नाः भेदाः</vt:lpstr>
      <vt:lpstr>१.३ प्रस्थानत्रयम्</vt:lpstr>
      <vt:lpstr>१.४ श्रुति-प्रस्थानम् (उपनिषदः)</vt:lpstr>
      <vt:lpstr>१.५ स्मृति-प्रस्थानम् (भगवद्‍गीता)</vt:lpstr>
      <vt:lpstr>१.६ न्याय-प्रस्थानम् (ब्रह्मसूत्राणि)</vt:lpstr>
      <vt:lpstr>१.७ विभिन्नसम्प्रदायेषु ब्रह्मसूत्र-भाष्यम्</vt:lpstr>
      <vt:lpstr>१.८ अद्वैतवेदान्तः</vt:lpstr>
      <vt:lpstr>१.९ अद्वैतवेदान्त-भाष्यपरम्परा</vt:lpstr>
      <vt:lpstr>१.१० भामतीप्रस्थानम्</vt:lpstr>
      <vt:lpstr>१.११ विवरणप्रस्थानम्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USER1</dc:creator>
  <cp:lastModifiedBy>Dr. Janakisharan Acharya</cp:lastModifiedBy>
  <cp:revision>536</cp:revision>
  <dcterms:created xsi:type="dcterms:W3CDTF">2013-03-05T05:55:50Z</dcterms:created>
  <dcterms:modified xsi:type="dcterms:W3CDTF">2020-06-10T13:18:27Z</dcterms:modified>
</cp:coreProperties>
</file>