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20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33600" y="76200"/>
            <a:ext cx="6477000" cy="868680"/>
          </a:xfrm>
        </p:spPr>
        <p:txBody>
          <a:bodyPr>
            <a:normAutofit/>
          </a:bodyPr>
          <a:lstStyle/>
          <a:p>
            <a:pPr algn="ctr"/>
            <a:r>
              <a:rPr lang="sa-IN" sz="40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श्रीसोमनाथसंस्कृतविश्वविद्यालयः</a:t>
            </a:r>
            <a:endParaRPr lang="en-US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286000" y="4572000"/>
            <a:ext cx="5715000" cy="180975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a-IN" sz="2400" dirty="0" smtClean="0">
                <a:latin typeface="Arial Unicode MS"/>
                <a:ea typeface="Arial Unicode MS"/>
                <a:cs typeface="Arial Unicode MS"/>
              </a:rPr>
              <a:t>☛ </a:t>
            </a:r>
            <a:r>
              <a:rPr lang="sa-IN" sz="2400" dirty="0" smtClean="0">
                <a:latin typeface="Aparajita" pitchFamily="18" charset="0"/>
                <a:cs typeface="Aparajita" pitchFamily="18" charset="0"/>
              </a:rPr>
              <a:t> प्रस्तोता  </a:t>
            </a:r>
            <a:r>
              <a:rPr lang="sa-IN" sz="2400" dirty="0" smtClean="0">
                <a:latin typeface="Arial Unicode MS"/>
                <a:ea typeface="Arial Unicode MS"/>
                <a:cs typeface="Arial Unicode MS"/>
              </a:rPr>
              <a:t>☚</a:t>
            </a:r>
            <a:endParaRPr lang="sa-IN" sz="2400" dirty="0" smtClean="0">
              <a:latin typeface="Aparajita" pitchFamily="18" charset="0"/>
              <a:cs typeface="Aparajita" pitchFamily="18" charset="0"/>
            </a:endParaRPr>
          </a:p>
          <a:p>
            <a:pPr algn="ctr"/>
            <a:r>
              <a:rPr lang="sa-IN" sz="2400" dirty="0" smtClean="0">
                <a:latin typeface="Aparajita" pitchFamily="18" charset="0"/>
                <a:cs typeface="Aparajita" pitchFamily="18" charset="0"/>
              </a:rPr>
              <a:t>डॉ. ललितकुमारः पटेलः</a:t>
            </a:r>
          </a:p>
          <a:p>
            <a:pPr algn="ctr"/>
            <a:r>
              <a:rPr lang="sa-IN" sz="2400" dirty="0" smtClean="0">
                <a:latin typeface="Aparajita" pitchFamily="18" charset="0"/>
                <a:cs typeface="Aparajita" pitchFamily="18" charset="0"/>
              </a:rPr>
              <a:t>अध्यक्षः, अनुस्नातकविभागः</a:t>
            </a:r>
          </a:p>
          <a:p>
            <a:pPr algn="ctr"/>
            <a:r>
              <a:rPr lang="sa-IN" sz="2400" dirty="0" smtClean="0">
                <a:latin typeface="Aparajita" pitchFamily="18" charset="0"/>
                <a:cs typeface="Aparajita" pitchFamily="18" charset="0"/>
              </a:rPr>
              <a:t>श्रीसोमनाथसंस्कृतविश्वविद्यालयः, वेरावलम्</a:t>
            </a:r>
            <a:endParaRPr lang="en-US" sz="2400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0" y="2895600"/>
            <a:ext cx="5334000" cy="1143000"/>
          </a:xfrm>
          <a:prstGeom prst="roundRect">
            <a:avLst/>
          </a:prstGeom>
          <a:solidFill>
            <a:srgbClr val="F8A208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b="1" dirty="0" smtClean="0">
                <a:latin typeface="Aparajita" pitchFamily="18" charset="0"/>
                <a:cs typeface="Aparajita" pitchFamily="18" charset="0"/>
              </a:rPr>
              <a:t>रघुवंशम्</a:t>
            </a:r>
            <a:r>
              <a:rPr lang="sa-IN" sz="3200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sa-IN" sz="2800" dirty="0" smtClean="0">
                <a:latin typeface="Aparajita" pitchFamily="18" charset="0"/>
                <a:cs typeface="Aparajita" pitchFamily="18" charset="0"/>
              </a:rPr>
              <a:t>(द्वितीयः सर्गः)</a:t>
            </a:r>
            <a:endParaRPr lang="sa-IN" sz="3200" dirty="0" smtClean="0">
              <a:latin typeface="Aparajita" pitchFamily="18" charset="0"/>
              <a:cs typeface="Aparajita" pitchFamily="18" charset="0"/>
            </a:endParaRPr>
          </a:p>
          <a:p>
            <a:pPr algn="ctr"/>
            <a:r>
              <a:rPr lang="sa-IN" sz="3200" b="1" dirty="0" smtClean="0">
                <a:latin typeface="Aparajita" pitchFamily="18" charset="0"/>
                <a:cs typeface="Aparajita" pitchFamily="18" charset="0"/>
              </a:rPr>
              <a:t>- कथं पठेम</a:t>
            </a:r>
            <a:endParaRPr lang="en-US" sz="3200" b="1" dirty="0">
              <a:latin typeface="Aparajita" pitchFamily="18" charset="0"/>
              <a:cs typeface="Aparajita" pitchFamily="18" charset="0"/>
            </a:endParaRPr>
          </a:p>
        </p:txBody>
      </p:sp>
      <p:pic>
        <p:nvPicPr>
          <p:cNvPr id="9" name="Picture 8" descr="UNI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52600" cy="19177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715000"/>
          </a:xfrm>
        </p:spPr>
        <p:txBody>
          <a:bodyPr>
            <a:normAutofit fontScale="92500" lnSpcReduction="20000"/>
          </a:bodyPr>
          <a:lstStyle/>
          <a:p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समासः</a:t>
            </a:r>
            <a:r>
              <a:rPr lang="sa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</a:t>
            </a:r>
          </a:p>
          <a:p>
            <a:pPr lvl="1" algn="just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अपांसुलानाम्-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पांसवः (दोषाः) आसां सन्ति इति पांसुलाः, न पांसुलाः अपांसुलाः (नञ् तत्पुरुषः) षष्ठी बहुवचनम् ।</a:t>
            </a:r>
          </a:p>
          <a:p>
            <a:pPr lvl="1" algn="just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मनुष्येश्वरधर्मपत्नी- 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मनुष्याणाम् ईश्वरः (षष्ठी तत्पुरुषः) तस्य धर्मपत्नी ।</a:t>
            </a:r>
          </a:p>
          <a:p>
            <a:pPr lvl="1" algn="just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खुरन्यासपवित्रपांसुम्-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खुराणां न्यासाः (ष.तत्पु.), तैः पवित्राः पांसवः यस्य सः खुरन्यासपवित्रपांसुः (बहुव्रीहिः), तंखुरन्यासपवित्रपांसुम् (द्वि.एक.) ।</a:t>
            </a:r>
          </a:p>
          <a:p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सन्धिः</a:t>
            </a:r>
            <a:r>
              <a:rPr lang="sa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</a:t>
            </a:r>
          </a:p>
          <a:p>
            <a:pPr lvl="1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खुरन्यासपवित्रपांसुमपांसुलानाम्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=खुरन्यासपवित्रपांसुम्+अपांसुलानाम् ।</a:t>
            </a:r>
          </a:p>
          <a:p>
            <a:pPr lvl="1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मनुष्येश्वरधर्मपत्नी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=मनुष्य+ ईश्वरधर्मपत्नी ।</a:t>
            </a:r>
          </a:p>
          <a:p>
            <a:pPr lvl="1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श्रुतेरिवार्थम्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=श्रुतेः+इव+अर्थम् ।</a:t>
            </a:r>
          </a:p>
          <a:p>
            <a:pPr lvl="1"/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स्मृतिरन्वगच्छत्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=स्मृतिः+अन्वगच्छत् ।</a:t>
            </a:r>
            <a:endParaRPr lang="sa-IN" sz="22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छन्दः – </a:t>
            </a:r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पूर्ववत् ।</a:t>
            </a:r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कृदन्तः – </a:t>
            </a:r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कीर्तनीया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√कृती+अनीयर्+टाप्+प्र.एक. (विध्यर्थकृदन्तः) ।</a:t>
            </a:r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sa-IN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sa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अलङ्कारः </a:t>
            </a:r>
            <a:r>
              <a:rPr lang="sa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</a:t>
            </a:r>
          </a:p>
          <a:p>
            <a:pPr lvl="1" algn="just"/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अत्र 'मनुष्येश्वरधर्मपत्नी' तथा 'पवित्रपांसुः' इति उपमेये स्तः । 'स्मृतिः' तथा 'वेदार्थः' उपमाने स्तः । उपमेयाभ्यां सह उपमानयोः सम्यक् योजनं कृतम् अतः पूर्णोपमालङ्कारः ।उपमालङ्कारस्य लक्षणम्- </a:t>
            </a:r>
            <a:r>
              <a:rPr lang="sa-IN" sz="2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साधर्म्यमुपमा भेदे ।</a:t>
            </a:r>
            <a:r>
              <a:rPr lang="sa-IN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(काव्यप्रकाशः-१०/१२४)</a:t>
            </a:r>
            <a:endParaRPr lang="sa-IN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762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व्याकरणम्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635752"/>
          </a:xfrm>
        </p:spPr>
        <p:txBody>
          <a:bodyPr>
            <a:noAutofit/>
          </a:bodyPr>
          <a:lstStyle/>
          <a:p>
            <a:r>
              <a:rPr lang="sa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गम्-गच्छ् (परस्मैपदी, १ भ्वादिगणः)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लट्(वर्तमान)- गच्छति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लोट्(आज्ञार्थ)- गच्छतु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लिट्(परोक्षभूतकालः)-जगाम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विधिलिङ्- गच्छेत्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लृट्(भविष्यत्)- गमिष्यति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लुङ्- अगमत्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लुट्(अनद्यतनभविष्यत्)- गन्ता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आशीर्लिङ्ग- गम्यात्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लृङ्(हेतुहेतुमद् भविष्यत्)- अगमिष्यत्</a:t>
            </a:r>
          </a:p>
          <a:p>
            <a:pPr lvl="1"/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लङ्(अनद्यतनभूतकालः)- अगच्छत्</a:t>
            </a:r>
          </a:p>
          <a:p>
            <a:pPr lvl="1">
              <a:buNone/>
            </a:pPr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अगच्छत्	अगच्छताम्	अगच्छन्</a:t>
            </a:r>
          </a:p>
          <a:p>
            <a:pPr lvl="1">
              <a:buNone/>
            </a:pPr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अगच्छः	अगच्छतम्	अगच्छत</a:t>
            </a:r>
          </a:p>
          <a:p>
            <a:pPr lvl="1">
              <a:buNone/>
            </a:pPr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अगच्छम्	अगच्छाव		अगच्छाम</a:t>
            </a:r>
            <a:endParaRPr lang="en-U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762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व्याकरणम्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77200" cy="42672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5000"/>
              </a:lnSpc>
              <a:buNone/>
            </a:pPr>
            <a:r>
              <a:rPr lang="sa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sa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तस्या इति । पांसवो दोषा आसां सन्तीति पांसुलाः स्वैरिण्यः । 'स्वैरिणी पांसुला' इत्यमरः । 'सिध्मादिभ्यश्च' इति लच्प्रत्ययः । अपांसुलानां पतिव्रतानां धुर्यग्रे कीर्तनीया परिगणनीया । मनुष्येश्वरधर्मपत्नी खुरन्यासैः पांसवो पवित्राः यस्य तम् । 'रेणुर्द्वयोः स्त्रियां धूलिः पांसुर्ना न द्वयो रजः' इत्यमरः । तस्या धेनोर्मार्गम् स्मृतिर्मन्वादिवाक्यं श्रुतेर्वेदवाक्यस्यार्थमभिधेयमिव अन्वगच्छदनुसृतवती च । यथा स्मृतिः श्रुतिक्षुण्णमेवार्थमनुसरति तथा सोऽपि गोखुरक्षुण्णमेव मार्गमनुससारेत्यर्थः । धर्मपत्नीत्यत्राश्वघासादिवत्तादर्थ्ये षष्ठीसमासः प्रकृतिविकाराभावात् । पांसुलपथप्रवृत्तावप्यपांसुलामिति विरोधालङ्कारो ध्वन्यते ॥२॥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762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सञ्जीवनी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2590799"/>
            <a:ext cx="6629400" cy="2034381"/>
          </a:xfrm>
        </p:spPr>
        <p:txBody>
          <a:bodyPr>
            <a:normAutofit/>
          </a:bodyPr>
          <a:lstStyle/>
          <a:p>
            <a:pPr algn="ctr"/>
            <a:r>
              <a:rPr lang="sa-IN" sz="4000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॥ इति कविकुलगुरुकालिदासकृतौ रघुवंशमहाकाव्ये द्वितीयसर्गे</a:t>
            </a:r>
            <a:br>
              <a:rPr lang="sa-IN" sz="4000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</a:br>
            <a:r>
              <a:rPr lang="sa-IN" sz="4000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द्वितीयः श्लोकः ॥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982438"/>
            <a:ext cx="6172200" cy="675162"/>
          </a:xfrm>
        </p:spPr>
        <p:txBody>
          <a:bodyPr>
            <a:normAutofit/>
          </a:bodyPr>
          <a:lstStyle/>
          <a:p>
            <a:pPr algn="ctr"/>
            <a:r>
              <a:rPr lang="sa-IN" sz="36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अथ द्वितीयः श्लोकः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00200"/>
            <a:ext cx="7467600" cy="3200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a-IN" sz="45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तस्याः खुरन्यासपवित्रपांसु-</a:t>
            </a:r>
          </a:p>
          <a:p>
            <a:pPr>
              <a:buNone/>
            </a:pPr>
            <a:r>
              <a:rPr lang="sa-IN" sz="45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-मपांसुलानां धुरि कीर्तनीया ।</a:t>
            </a:r>
          </a:p>
          <a:p>
            <a:pPr>
              <a:buNone/>
            </a:pPr>
            <a:r>
              <a:rPr lang="sa-IN" sz="45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मार्गं मनुष्येश्वरधर्मपत्नी</a:t>
            </a:r>
          </a:p>
          <a:p>
            <a:pPr>
              <a:buNone/>
            </a:pPr>
            <a:r>
              <a:rPr lang="sa-IN" sz="45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श्रुतेरिवार्थं स्मृतिरन्वगच्छत्॥२॥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304800"/>
            <a:ext cx="1981200" cy="914400"/>
          </a:xfrm>
        </p:spPr>
        <p:txBody>
          <a:bodyPr/>
          <a:lstStyle/>
          <a:p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पदच्छेदः</a:t>
            </a:r>
            <a:endParaRPr lang="en-US" b="1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209800"/>
            <a:ext cx="6553200" cy="3352800"/>
          </a:xfrm>
        </p:spPr>
        <p:txBody>
          <a:bodyPr>
            <a:noAutofit/>
          </a:bodyPr>
          <a:lstStyle/>
          <a:p>
            <a: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तस्याः खुरन्यासपवित्रपांसुम्,</a:t>
            </a:r>
          </a:p>
          <a:p>
            <a:pPr>
              <a:buNone/>
            </a:pPr>
            <a: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अपांसुलानां धुरि कीर्तनीया ।</a:t>
            </a:r>
            <a:b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मार्गं मुष्येश्वरधर्मपत्नी</a:t>
            </a:r>
            <a:b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sa-IN" sz="36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श्रुतेः इव अर्थं स्मृतिः अन्वगच्छत् ॥२॥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04800"/>
            <a:ext cx="2667000" cy="884238"/>
          </a:xfrm>
        </p:spPr>
        <p:txBody>
          <a:bodyPr>
            <a:normAutofit/>
          </a:bodyPr>
          <a:lstStyle/>
          <a:p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पदपरिचयः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924800" cy="4209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828800"/>
                <a:gridCol w="1600200"/>
                <a:gridCol w="2362200"/>
              </a:tblGrid>
              <a:tr h="5436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1" dirty="0">
                          <a:latin typeface="Calibri"/>
                          <a:ea typeface="Calibri"/>
                          <a:cs typeface="Arial Unicode MS"/>
                        </a:rPr>
                        <a:t>पदम्</a:t>
                      </a:r>
                      <a:endParaRPr lang="en-US" sz="20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1">
                          <a:latin typeface="Calibri"/>
                          <a:ea typeface="Calibri"/>
                          <a:cs typeface="Arial Unicode MS"/>
                        </a:rPr>
                        <a:t>विश्लेषणम्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1">
                          <a:latin typeface="Calibri"/>
                          <a:ea typeface="Calibri"/>
                          <a:cs typeface="Arial Unicode MS"/>
                        </a:rPr>
                        <a:t>पदम्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1">
                          <a:latin typeface="Calibri"/>
                          <a:ea typeface="Calibri"/>
                          <a:cs typeface="Arial Unicode MS"/>
                        </a:rPr>
                        <a:t>विश्लेषणम्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6220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तस्याः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तत्-सर्वनाम स्त्री.ष.एक.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मनुष्येश्वरपत्नी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ई.स्त्री.प्र.एक. समस्तम्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5436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खुरन्यासपवित्रपांसुम्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dirty="0">
                          <a:latin typeface="Calibri"/>
                          <a:ea typeface="Calibri"/>
                          <a:cs typeface="Arial Unicode MS"/>
                        </a:rPr>
                        <a:t>उ.स्त्री.द्वि.एक. समस्तम्</a:t>
                      </a:r>
                      <a:endParaRPr lang="en-US" sz="20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श्रुतेः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इ.स्त्री.ष.एक.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5436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अपांसुलानाम्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आ.स्त्री.ष.बहु.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इव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अव्ययम्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5436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धुरि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धुर्(स्त्री) स.एक.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अर्थम्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अ.पुं.द्वि.एक.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6220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कीर्तनीया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आ.स्त्री.प्र.एक.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स्मृतिः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इ.स्त्री.प्र.एक.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5436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मार्गम्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अ.पुं.द्वि.एक.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अन्वगच्छत्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dirty="0">
                          <a:latin typeface="Calibri"/>
                          <a:ea typeface="Calibri"/>
                          <a:cs typeface="Arial Unicode MS"/>
                        </a:rPr>
                        <a:t>अनु+गम् लङ्लकारः, प्र.पु.एक.</a:t>
                      </a:r>
                      <a:endParaRPr lang="en-US" sz="20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04800"/>
            <a:ext cx="2514600" cy="884238"/>
          </a:xfrm>
        </p:spPr>
        <p:txBody>
          <a:bodyPr>
            <a:normAutofit/>
          </a:bodyPr>
          <a:lstStyle/>
          <a:p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आकाङ्क्षा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295400"/>
          <a:ext cx="8305800" cy="320107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733800"/>
                <a:gridCol w="4572000"/>
              </a:tblGrid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0" dirty="0">
                          <a:latin typeface="Calibri"/>
                          <a:ea typeface="Calibri"/>
                          <a:cs typeface="Arial Unicode MS"/>
                        </a:rPr>
                        <a:t>का अन्वगच्छत्?</a:t>
                      </a:r>
                      <a:endParaRPr lang="en-US" sz="2000" b="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b="0" dirty="0">
                          <a:latin typeface="Calibri"/>
                          <a:ea typeface="Calibri"/>
                          <a:cs typeface="Arial Unicode MS"/>
                        </a:rPr>
                        <a:t>मनुष्येश्वरधर्मपत्नी (सुदक्षिणा) अन्वगच्छत् ।</a:t>
                      </a:r>
                      <a:endParaRPr lang="en-US" sz="2000" b="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कीदृशीमनुष्येश्वरधर्मपत्नी अन्वगच्छत्?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अपांसुलानां धुरि कीर्तनीया मनुष्येश्वरधर्मपत्नी अन्वगच्छत् ।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dirty="0">
                          <a:latin typeface="Calibri"/>
                          <a:ea typeface="Calibri"/>
                          <a:cs typeface="Arial Unicode MS"/>
                        </a:rPr>
                        <a:t>मनुष्येश्वरधर्मपत्नी कम् अन्वगच्छत्?</a:t>
                      </a:r>
                      <a:endParaRPr lang="en-US" sz="20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मनुष्येश्वरधर्मपत्नी मार्गम् अन्वगच्छत् ।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कीदृशंमार्गम् अन्वगच्छत्?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खुरन्यासपवित्रपांसुं मार्गम् अन्वगच्छत् ।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कस्याः खुरन्यासपवित्रपांसुं मार्गम् अन्वगच्छत्?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तस्याः (धेनोः नन्दिन्याः) खुरन्यासपवित्रपांसुं मार्गम् अन्वगच्छत् ।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4741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>
                          <a:latin typeface="Calibri"/>
                          <a:ea typeface="Calibri"/>
                          <a:cs typeface="Arial Unicode MS"/>
                        </a:rPr>
                        <a:t>कथम् अन्वगच्छत्?</a:t>
                      </a:r>
                      <a:endParaRPr lang="en-US" sz="20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2000" dirty="0">
                          <a:latin typeface="Calibri"/>
                          <a:ea typeface="Calibri"/>
                          <a:cs typeface="Arial Unicode MS"/>
                        </a:rPr>
                        <a:t>स्मृतिः श्रुतेः अर्थम् इव अन्वगच्छत् ।</a:t>
                      </a:r>
                      <a:endParaRPr lang="en-US" sz="20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>
                <a:alpha val="64000"/>
              </a:srgb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3048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अन्वयः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869519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a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अपांसुलानां धुरि कीर्तनीया मनुष्येश्वरधर्मपत्नी तस्याः खुरन्यासपवित्रपांसुं मार्गं स्मृतिः श्रुतेः अर्थम् इव अन्वगच्छत् ।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85800" y="932299"/>
          <a:ext cx="7772400" cy="561486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3364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600" dirty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पदम्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600" dirty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संस्कृतम्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600" dirty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हिन्दी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600" dirty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गुजराती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अपांसुलानाम्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पतिव्रतानाम् अस्वैरिणीनाम्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पतिव्रताओं में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પતિવ્રતાઓમાં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धुरि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अग्रे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अग्र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આગળ, અગ્ર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कीर्तनीया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गणनीया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गण्या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ગણ્ય (ગણવા યોગ્ય)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मनुष्येश्वरधर्मपत्नी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दिलीपराजमहिषी सुदक्षिणा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राजा दिलीप की धर्मपत्नी सुदक्षिणा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રાજા દિલીપની ધર્મપત્ની સુદક્ષિણા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तस्याः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वसिष्ठधेनोः नन्दिन्याः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वसिष्ठ की धेनु नन्दिनी के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વસિષ્ઠની ગાય નંદિનીના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खुरन्यासपवित्रपांसुम्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शफविन्यासपवित्ररेणुम्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खुरों के रखने से पवित्र धूलि वाले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>
                          <a:latin typeface="Calibri"/>
                          <a:ea typeface="Calibri"/>
                          <a:cs typeface="Arial Unicode MS"/>
                        </a:rPr>
                        <a:t>ખરીઓના પડવાથી પવિત્ર થયેલી ધૂળવાળા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मार्गम्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पन्थानम्, अध्वानम्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मार्गमें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માર્ગને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स्मृतिः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धर्मशास्त्रम्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स्मृति (धर्मशास्त्र)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સ્મૃતિ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श्रुतेः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वेदस्य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वेद के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વેદના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अर्थम्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अभिधेयम्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अर्थ को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અર્થને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इव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यथा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समान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તેની જેમ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अन्वगच्छत्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 dirty="0">
                          <a:latin typeface="Calibri"/>
                          <a:ea typeface="Calibri"/>
                          <a:cs typeface="Arial Unicode MS"/>
                        </a:rPr>
                        <a:t>अनुससार, अनुययौ, अनुसृतवती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a-IN" sz="1800">
                          <a:latin typeface="Calibri"/>
                          <a:ea typeface="Calibri"/>
                          <a:cs typeface="Arial Unicode MS"/>
                        </a:rPr>
                        <a:t>पीछे चली</a:t>
                      </a:r>
                      <a:endParaRPr lang="en-US" sz="180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gu-IN" sz="1800" dirty="0">
                          <a:latin typeface="Calibri"/>
                          <a:ea typeface="Calibri"/>
                          <a:cs typeface="Arial Unicode MS"/>
                        </a:rPr>
                        <a:t>અનુસરી</a:t>
                      </a:r>
                      <a:endParaRPr lang="en-US" sz="1800" dirty="0"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762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पदार्थः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sa-IN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संस्कृतम्-</a:t>
            </a:r>
          </a:p>
          <a:p>
            <a:pPr lvl="1" algn="just">
              <a:lnSpc>
                <a:spcPct val="120000"/>
              </a:lnSpc>
            </a:pPr>
            <a:r>
              <a:rPr lang="sa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पतिव्रतासु स्त्रीषु अग्रगण्या राज्ञो दिलीपस्य राजमहिषी सुदक्षिणा यथा मन्वादिधर्मशास्त्रं वेदस्य अर्थम् अनुसरति तथैव ऋषेः धेनोः नन्दिन्याः खुरन्यासपवित्रपांसुं मार्गम् अनुसृतवती ।</a:t>
            </a:r>
          </a:p>
          <a:p>
            <a:pPr algn="just">
              <a:lnSpc>
                <a:spcPct val="120000"/>
              </a:lnSpc>
            </a:pPr>
            <a:r>
              <a:rPr lang="sa-IN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हिन्दी-</a:t>
            </a:r>
          </a:p>
          <a:p>
            <a:pPr lvl="1" algn="just">
              <a:lnSpc>
                <a:spcPct val="120000"/>
              </a:lnSpc>
            </a:pPr>
            <a:r>
              <a:rPr lang="sa-IN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पतिव्रताओं में अग्रगण्य राजा दिलीप की धर्मपत्नी सुदक्षिणा उस नन्दिनी के खुरों के रखने पवित्र धूलवाले मार्ग में जैसे स्मृति वेद के मार्ग के पीछे चले वैसे अनुसरी ।</a:t>
            </a:r>
          </a:p>
          <a:p>
            <a:pPr algn="just">
              <a:lnSpc>
                <a:spcPct val="120000"/>
              </a:lnSpc>
            </a:pPr>
            <a:r>
              <a:rPr lang="gu-IN" b="1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ગુજરાતી-</a:t>
            </a:r>
            <a:endParaRPr lang="sa-IN" b="1" dirty="0" smtClean="0">
              <a:solidFill>
                <a:schemeClr val="bg2">
                  <a:lumMod val="2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algn="just">
              <a:lnSpc>
                <a:spcPct val="120000"/>
              </a:lnSpc>
            </a:pPr>
            <a:r>
              <a:rPr lang="gu-IN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પતિવ્રતા સ્ત્રીઓમાં અગ્રગણ્ય રાજા દિલીપની ધર્મપત્ની સુદક્ષિણા તે નંદિની ગાયના ખરીઓના પડવાથી પવિત્ર થયેલી ધૂળવાળા માર્ગને સ્મૃતિ જેમ શ્રુતિ(વેદ)ના અર્થને અનુસરે તેમ </a:t>
            </a:r>
            <a:r>
              <a:rPr lang="gu-IN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અનુસરી.</a:t>
            </a:r>
            <a:endParaRPr lang="en-US" dirty="0">
              <a:solidFill>
                <a:schemeClr val="bg2">
                  <a:lumMod val="2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76200"/>
            <a:ext cx="2514600" cy="884238"/>
          </a:xfrm>
        </p:spPr>
        <p:txBody>
          <a:bodyPr>
            <a:normAutofit/>
          </a:bodyPr>
          <a:lstStyle/>
          <a:p>
            <a:pPr algn="ctr"/>
            <a:r>
              <a:rPr lang="sa-IN" sz="4800" b="1" dirty="0" smtClean="0">
                <a:latin typeface="Aparajita" pitchFamily="18" charset="0"/>
                <a:cs typeface="Aparajita" pitchFamily="18" charset="0"/>
              </a:rPr>
              <a:t>भावार्थः</a:t>
            </a:r>
            <a:endParaRPr lang="en-US" sz="4800" dirty="0">
              <a:latin typeface="Aparajita" pitchFamily="18" charset="0"/>
              <a:cs typeface="Aparajit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472</Words>
  <Application>Microsoft Office PowerPoint</Application>
  <PresentationFormat>On-screen Show (4:3)</PresentationFormat>
  <Paragraphs>151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श्रीसोमनाथसंस्कृतविश्वविद्यालयः</vt:lpstr>
      <vt:lpstr>अथ द्वितीयः श्लोकः</vt:lpstr>
      <vt:lpstr>Slide 3</vt:lpstr>
      <vt:lpstr>पदच्छेदः</vt:lpstr>
      <vt:lpstr>पदपरिचयः</vt:lpstr>
      <vt:lpstr>आकाङ्क्षा</vt:lpstr>
      <vt:lpstr>अन्वयः</vt:lpstr>
      <vt:lpstr>पदार्थः</vt:lpstr>
      <vt:lpstr>भावार्थः</vt:lpstr>
      <vt:lpstr>व्याकरणम्</vt:lpstr>
      <vt:lpstr>व्याकरणम्</vt:lpstr>
      <vt:lpstr>सञ्जीवनी</vt:lpstr>
      <vt:lpstr>॥ इति कविकुलगुरुकालिदासकृतौ रघुवंशमहाकाव्ये द्वितीयसर्गे द्वितीयः श्लोकः ॥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रघुवंशमहाकाव्यम्</dc:title>
  <dc:creator>LENOVO</dc:creator>
  <cp:lastModifiedBy>Dr. Janakisharan Acharya</cp:lastModifiedBy>
  <cp:revision>31</cp:revision>
  <dcterms:created xsi:type="dcterms:W3CDTF">2006-08-16T00:00:00Z</dcterms:created>
  <dcterms:modified xsi:type="dcterms:W3CDTF">2021-04-03T14:14:06Z</dcterms:modified>
</cp:coreProperties>
</file>