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74" r:id="rId6"/>
    <p:sldId id="275" r:id="rId7"/>
    <p:sldId id="276" r:id="rId8"/>
    <p:sldId id="285" r:id="rId9"/>
    <p:sldId id="277" r:id="rId10"/>
    <p:sldId id="260" r:id="rId11"/>
    <p:sldId id="278" r:id="rId12"/>
    <p:sldId id="261" r:id="rId13"/>
    <p:sldId id="279" r:id="rId14"/>
    <p:sldId id="280" r:id="rId15"/>
    <p:sldId id="281" r:id="rId16"/>
    <p:sldId id="263" r:id="rId17"/>
    <p:sldId id="284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509"/>
    <a:srgbClr val="FFCCFF"/>
    <a:srgbClr val="D1AD55"/>
    <a:srgbClr val="FF7C80"/>
    <a:srgbClr val="FF66FF"/>
    <a:srgbClr val="FF0066"/>
    <a:srgbClr val="66ECFA"/>
    <a:srgbClr val="62F739"/>
    <a:srgbClr val="2E2C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049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8077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3561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0916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8210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4486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8783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1137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0919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313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0070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14E8-D581-4083-9F96-7603E915D92E}" type="datetimeFigureOut">
              <a:rPr lang="en-IN" smtClean="0"/>
              <a:pPr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3A42-0E5B-4529-A8BE-16CC3F0D4B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66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573305" y="2279926"/>
            <a:ext cx="8982635" cy="2696197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5400" b="1" dirty="0" smtClean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वेदार्थप्रतिपत्तये पाणिनीयव्याकरणदृष्ट्या स्वराणां </a:t>
            </a:r>
            <a:r>
              <a:rPr lang="sa-IN" sz="5400" b="1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विवेचनम्</a:t>
            </a:r>
            <a:r>
              <a:rPr lang="sa-IN" sz="5400" b="1" dirty="0" smtClean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en-IN" sz="5400" dirty="0">
              <a:solidFill>
                <a:srgbClr val="7030A0"/>
              </a:solidFill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4494886" y="4781332"/>
            <a:ext cx="3328875" cy="2063932"/>
          </a:xfrm>
          <a:prstGeom prst="doubleWav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a-IN" sz="2400" b="1" dirty="0" smtClean="0">
                <a:solidFill>
                  <a:srgbClr val="FF0066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प्रस्तोत्त्री</a:t>
            </a:r>
          </a:p>
          <a:p>
            <a:pPr algn="ctr"/>
            <a:r>
              <a:rPr lang="sa-IN" sz="2400" b="1" dirty="0" smtClean="0">
                <a:solidFill>
                  <a:srgbClr val="FF0066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विदुषी बोल्ला</a:t>
            </a:r>
          </a:p>
          <a:p>
            <a:pPr algn="ctr"/>
            <a:r>
              <a:rPr lang="sa-IN" sz="2400" b="1" dirty="0" smtClean="0">
                <a:solidFill>
                  <a:srgbClr val="FF0066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सहायिकाचार्य्या, व्याकरणविभागः, श्रीसोमनाथसंस्कृतविश्वविद्यालयः</a:t>
            </a:r>
            <a:endParaRPr lang="en-IN" sz="2400" b="1" dirty="0">
              <a:solidFill>
                <a:srgbClr val="FF0066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62"/>
          <a:stretch/>
        </p:blipFill>
        <p:spPr>
          <a:xfrm>
            <a:off x="0" y="0"/>
            <a:ext cx="1468193" cy="2305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0455" y="16944"/>
            <a:ext cx="1341545" cy="22883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97481" y="1428750"/>
            <a:ext cx="5126182" cy="9848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4000" b="1" dirty="0" smtClean="0">
                <a:solidFill>
                  <a:sysClr val="windowText" lastClr="00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श्रीसोमनाथसंस्कृतविश्वविद्यालयः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2000" dirty="0" smtClean="0">
                <a:solidFill>
                  <a:sysClr val="windowText" lastClr="00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राजेन्द्रभुवन मार्गः, वेरावलम् – ३६२२६६ गीर सोमनाथः (गुजरातम्)</a:t>
            </a:r>
            <a:endParaRPr lang="en-US" sz="2000" dirty="0" smtClean="0">
              <a:solidFill>
                <a:sysClr val="windowText" lastClr="00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pic>
        <p:nvPicPr>
          <p:cNvPr id="11" name="Picture 2" descr="G:\Janaki\SSSU\Logo copy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5120" y="209551"/>
            <a:ext cx="923086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283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922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167"/>
                                  </p:iterate>
                                  <p:childTnLst>
                                    <p:animMotion origin="layout" path="M 1.66667E-6 -1.85185E-6 L 1.66667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1.11111E-6 L 1.45833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1.11111E-6 L 1.45833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3376" y="1640541"/>
            <a:ext cx="65416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4000" b="1" dirty="0" smtClean="0">
                <a:solidFill>
                  <a:srgbClr val="2B050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3.3 प्रातिपदिकस्वराः</a:t>
            </a:r>
            <a:endParaRPr lang="en-IN" sz="4000" b="1" dirty="0" smtClean="0">
              <a:solidFill>
                <a:srgbClr val="2B050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endParaRPr lang="sa-IN" sz="4000" b="1" dirty="0" smtClean="0">
              <a:solidFill>
                <a:srgbClr val="2B050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a-IN" sz="2800" b="1" dirty="0" smtClean="0">
                <a:solidFill>
                  <a:srgbClr val="2B0509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उदात्तविधायकानि सूत्राणि –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b="1" dirty="0" smtClean="0">
                <a:solidFill>
                  <a:srgbClr val="2B0509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चतुरः शसि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b="1" dirty="0" smtClean="0">
                <a:solidFill>
                  <a:srgbClr val="2B0509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सर्वस्य सुपि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b="1" dirty="0" smtClean="0">
                <a:solidFill>
                  <a:srgbClr val="2B0509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ञ्नित्यादिर्नित्यम् इत्यादीनि</a:t>
            </a:r>
            <a:endParaRPr lang="sa-IN" sz="2800" b="1" dirty="0">
              <a:solidFill>
                <a:srgbClr val="2B0509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112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9551" y="1694329"/>
            <a:ext cx="65416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4000" b="1" dirty="0" smtClean="0">
                <a:solidFill>
                  <a:srgbClr val="2B050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3.4 समासस्वराः</a:t>
            </a:r>
            <a:endParaRPr lang="en-IN" sz="4000" b="1" dirty="0" smtClean="0">
              <a:solidFill>
                <a:srgbClr val="2B050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endParaRPr lang="sa-IN" sz="4000" b="1" dirty="0" smtClean="0">
              <a:solidFill>
                <a:srgbClr val="2B050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a-IN" sz="2800" dirty="0" smtClean="0">
                <a:solidFill>
                  <a:srgbClr val="2B0509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उदात्तविधायकानि सूत्राणि –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rgbClr val="2B0509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समासस्य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rgbClr val="2B0509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युक्ते च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rgbClr val="2B0509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विभाषाऽध्यक्षे इत्यादीनि</a:t>
            </a:r>
            <a:endParaRPr lang="sa-IN" sz="2800" dirty="0">
              <a:solidFill>
                <a:srgbClr val="2B0509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21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5385" y="2070845"/>
            <a:ext cx="65416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40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3.5 तिङन्तस्वराः</a:t>
            </a:r>
            <a:endParaRPr lang="en-IN" sz="4000" b="1" dirty="0" smtClean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endParaRPr lang="sa-IN" sz="4000" b="1" dirty="0" smtClean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a-IN" sz="2800" b="1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अनुदात्तविधायकानि सूत्राणि –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b="1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तिङ्ङतिङः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b="1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गतिर्गतौ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b="1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तिङि चोदात्तवति इत्यादीनि।</a:t>
            </a:r>
          </a:p>
        </p:txBody>
      </p:sp>
    </p:spTree>
    <p:extLst>
      <p:ext uri="{BB962C8B-B14F-4D97-AF65-F5344CB8AC3E}">
        <p14:creationId xmlns:p14="http://schemas.microsoft.com/office/powerpoint/2010/main" xmlns="" val="159665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2841" y="2393573"/>
            <a:ext cx="103266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	मन्त्राणां स्वेच्छया अर्थकरणाद्वारणाय केचन उपायाः ऋषिभिः प्रकल्पिताः। तत्त्र एकः उपायः अस्ति – स्वरविधानम्। अनेन अद्यावधि एकमप्यक्षरं स्खलितं नाभूत्। अद्यापि मन्त्राणां सस्वरोच्चारणं विशुद्धतया श्रूयते। संस्कृतवाङ्मये प्रयुक्तैकशब्दस्यापि बह्वर्थाः भवन्ति अस्यां स्थितौ प्रयुक्तशब्दस्यार्थनिश्चये उपकारको भवति स्वरः। एवञ्च स्वरैः पदार्थस्य, समासार्थस्य, वाक्यार्थस्य च प्रतिपत्तिः अनवच्छेदतया जायते।</a:t>
            </a:r>
            <a:endParaRPr lang="sa-IN" sz="2400" b="1" dirty="0" smtClean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644153" y="497540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4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4</a:t>
            </a:r>
            <a:r>
              <a:rPr lang="sa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 स्वराणां प्रयोजनम्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8025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2841" y="2729748"/>
            <a:ext cx="103266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पदार्थबोधाय स्वरज्ञानमावश्यकम्। यथा –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a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गन्ता (अन्तोदात्तः) </a:t>
            </a:r>
            <a:r>
              <a:rPr lang="en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= </a:t>
            </a:r>
            <a:r>
              <a:rPr lang="sa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क्रियाकर्त्तुः प्राधान्यम्।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a-IN" sz="3600" b="1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गन्ता (आद्युदात्तत्वम्) </a:t>
            </a:r>
            <a:r>
              <a:rPr lang="en-IN" sz="3600" b="1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= </a:t>
            </a:r>
            <a:r>
              <a:rPr lang="sa-IN" sz="3600" b="1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धात्वर्थस्य प्रामुख्यम्।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sa-IN" sz="3600" b="1" dirty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algn="ctr"/>
            <a:r>
              <a:rPr lang="sa-IN" sz="3600" b="1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तृन्तृचोश्चार्थभेदोऽयं प्रकृत्यर्थः स्फुटस्तृनि।</a:t>
            </a:r>
          </a:p>
          <a:p>
            <a:pPr algn="ctr"/>
            <a:r>
              <a:rPr lang="sa-IN" sz="3600" b="1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तृचि स्फुटः प्रत्ययार्थः प्रकृत्यर्थोपसर्जनः॥</a:t>
            </a:r>
            <a:endParaRPr lang="sa-IN" sz="2400" b="1" dirty="0" smtClean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644153" y="497540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4.1 पदार्थबोधः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20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1266" y="2783536"/>
            <a:ext cx="6824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समासार्थबोधाय स्वरज्ञानमावश्यकम्। यथा –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a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स्थूलपृषतीम् (अन्तोदात्तः) </a:t>
            </a:r>
            <a:r>
              <a:rPr lang="en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= </a:t>
            </a:r>
            <a:r>
              <a:rPr lang="sa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तत्पुरुषसमासः।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a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स्थूलपृषतीम् </a:t>
            </a:r>
            <a:r>
              <a:rPr lang="sa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(आद्युदात्तः) </a:t>
            </a:r>
            <a:r>
              <a:rPr lang="en-IN" sz="3600" b="1" dirty="0">
                <a:latin typeface="Kokila" panose="020B0604020202020204" pitchFamily="34" charset="0"/>
                <a:cs typeface="Kokila" panose="020B0604020202020204" pitchFamily="34" charset="0"/>
              </a:rPr>
              <a:t>= </a:t>
            </a:r>
            <a:r>
              <a:rPr lang="sa-IN" sz="36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बहुव्रीहिसमासः।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644153" y="497540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4.</a:t>
            </a:r>
            <a:r>
              <a:rPr lang="sa-IN" sz="44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</a:t>
            </a:r>
            <a:r>
              <a:rPr lang="sa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समासार्थबोधः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79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2841" y="2729748"/>
            <a:ext cx="103266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वाक्यार्थबोधाय स्वरज्ञानमावश्यकम्। वाक्ये यदि क्रिया उदात्तयुक्ता तदा क्रियायाः, सुबन्तः उदात्तयुतश्चेत् सुबन्तपदस्य प्रधानता दृश्यते। उक्तञ्च –</a:t>
            </a:r>
          </a:p>
          <a:p>
            <a:pPr algn="ctr"/>
            <a:r>
              <a:rPr lang="sa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एवं पदे समासे च यत्रोदात्तो व्यवस्थितः।</a:t>
            </a:r>
          </a:p>
          <a:p>
            <a:pPr algn="ctr"/>
            <a:r>
              <a:rPr lang="sa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वर्णे पदे वा तत्त्रापि काकुरस्तीति निश्चयः॥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3644153" y="497540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4.3 वाक्यार्थबोधः</a:t>
            </a:r>
            <a:endParaRPr lang="en-IN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2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29" y="17929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2841" y="2729748"/>
            <a:ext cx="10326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-IN" sz="3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अदृष्टसिद्धये  स्वराः सुतरामावश्यकाः। श्रूयते  च –</a:t>
            </a:r>
          </a:p>
          <a:p>
            <a:pPr algn="ctr"/>
            <a:r>
              <a:rPr lang="sa-IN" sz="3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हस्तहीनन्तु योऽधीते स्वरवर्णविवर्जितम्।</a:t>
            </a:r>
          </a:p>
          <a:p>
            <a:pPr algn="ctr"/>
            <a:r>
              <a:rPr lang="sa-IN" sz="36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ऋग्यजुस्सामभिर्दग्धो वियोनिमधिगच्छति॥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644153" y="773310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400" b="1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4.4 अदृष्टसिद्धिः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7935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961" y="2052361"/>
            <a:ext cx="7466765" cy="34878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3000" b="1" dirty="0">
                <a:latin typeface="Kokila" panose="020B0604020202020204" pitchFamily="34" charset="0"/>
                <a:cs typeface="Kokila" panose="020B0604020202020204" pitchFamily="34" charset="0"/>
              </a:rPr>
              <a:t>‘</a:t>
            </a:r>
            <a:r>
              <a:rPr lang="sa-IN" sz="3000" b="1" dirty="0">
                <a:latin typeface="Kokila" panose="020B0604020202020204" pitchFamily="34" charset="0"/>
                <a:cs typeface="Kokila" panose="020B0604020202020204" pitchFamily="34" charset="0"/>
              </a:rPr>
              <a:t>उत त्वः पश्यन्न ददर्श॰</a:t>
            </a:r>
            <a:r>
              <a:rPr lang="en-IN" sz="3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’</a:t>
            </a:r>
            <a:r>
              <a:rPr lang="sa-IN" sz="3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en-IN" sz="3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‘</a:t>
            </a:r>
            <a:r>
              <a:rPr lang="sa-IN" sz="3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यदधीतमविज्ञातम्॰</a:t>
            </a:r>
            <a:r>
              <a:rPr lang="en-IN" sz="3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’ </a:t>
            </a:r>
            <a:r>
              <a:rPr lang="sa-IN" sz="3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इत्यादि श्रुतिस्मृतिवचनैः प्रतिपादितरीत्या मन्त्राणां निष्प्रयोजनत्ववारणाय अर्थात् अर्थाभिव्यक्त्यभाववारणाय अपि च अनर्थत्वनिवारणाय उपकारकस्वराणामाधुनिकसमाजे समुचितमर्यादानुकूलितार्थवेदार्थ-प्रतिपत्तये अत्यन्तं महत्त्वं वरीवर्त्ति। किन्तु अद्यत्वे स्वरज्ञाः अङ्गुलिगण्याः एव सन्तीति महान् क्लेदस्य विषयोऽयम्। अस्माभिः वैयाकरणैः वेदविज्ञैश्च अवश्यमस्यां दिशि प्रयासः विधेयः।</a:t>
            </a:r>
            <a:endParaRPr lang="en-IN" sz="3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34885" y="188258"/>
            <a:ext cx="2490873" cy="874059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54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उपसंहारः</a:t>
            </a:r>
            <a:endParaRPr lang="en-IN" sz="54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961" y="226081"/>
            <a:ext cx="2294800" cy="995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xmlns="" val="217371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21675" y="1927274"/>
            <a:ext cx="3362178" cy="317929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4800" dirty="0" smtClean="0">
                <a:solidFill>
                  <a:srgbClr val="C0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॥धन्यवादाः॥</a:t>
            </a:r>
            <a:endParaRPr lang="en-IN" sz="4800" dirty="0">
              <a:solidFill>
                <a:srgbClr val="C0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2006" y="1129081"/>
            <a:ext cx="2667000" cy="47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113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693023" y="363070"/>
            <a:ext cx="2407023" cy="699247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3600" dirty="0" smtClean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पुरोवाक्</a:t>
            </a:r>
            <a:endParaRPr lang="en-IN" sz="36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858" y="1550361"/>
            <a:ext cx="965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	अस्मिन् </a:t>
            </a:r>
            <a:r>
              <a:rPr lang="sa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जगति यावन्तो हि व्यवहारास्ते शब्दाधीनाः। शब्दानाञ्च स्वात्मरक्षा व्याकरणाधीना। अत एव शास्त्रमिदं शब्दानुशासनमित्यनर्थान्तरं लभते। तत्त्र अनुशासितव्याः कतमाः शब्दाः इति प्रतिभावतां चेतसि प्रश्नः समुदेति। जिज्ञासेयं शमयन्तो भगवन्तो महाभाष्यकृतः ऊचुः – लौकिकानां  वैदिकानाञ्च। तत्त्र लौकिकास्तावत् गौः, अश्वः, पुरुषः हस्ती, शकुनिः, मृगः, ब्राह्मणः इति। वैदिकाः खल्वपि – शन्नो देवीरभिष्टये, इषे त्वोर्जे त्वा, अग्निमीळे पुरोहितम्, अग्न आ याहि वीतय इति</a:t>
            </a:r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। ईदृच्छब्दराशित्वेनोपलभ्यमानस्य वेदस्य व्याकरणेन सम्बन्धः इत्यत्र नास्ति लेशतोऽपि  सन्देहो भाषातत्त्वविदां विचक्षणानाम्। तत्त्रापि स्वेच्छानुसारेण वेदार्थप्रतिपत्तिं निवारयितुं ऋषभिः केचन उपायाः प्रकल्पिताः – ते स्वराः, अष्टविकृतयश्च। शोधपत्त्रेऽस्मिन् पाणिनीयव्याकरणदृष्ट्या स्वरविषयकान् काञ्चनांऽशान् प्रतिपिपादयिषामि। </a:t>
            </a:r>
            <a:endParaRPr lang="en-IN" sz="32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736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092425">
            <a:off x="241098" y="1386506"/>
            <a:ext cx="3785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a-IN" sz="4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विमर्षणीयाः अंशास्तावत्</a:t>
            </a:r>
            <a:endParaRPr lang="en-IN" sz="40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1032" y="302359"/>
            <a:ext cx="3789820" cy="612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स्वरपदार्थः </a:t>
            </a:r>
            <a:r>
              <a:rPr lang="sa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कः</a:t>
            </a:r>
            <a:r>
              <a:rPr lang="en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स्वरभेदाः</a:t>
            </a:r>
            <a:r>
              <a:rPr lang="en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sa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के</a:t>
            </a:r>
            <a:r>
              <a:rPr lang="en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sa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पाणिनीयव्याकरणे </a:t>
            </a:r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स्वरविधानम्।</a:t>
            </a:r>
            <a:endParaRPr lang="en-IN" sz="28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1"/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en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3.1 </a:t>
            </a:r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साधारणस्वराः</a:t>
            </a:r>
          </a:p>
          <a:p>
            <a:pPr lvl="1"/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	3.2 धातुस्वराः</a:t>
            </a:r>
          </a:p>
          <a:p>
            <a:pPr lvl="1"/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	3.3 प्रातिपदिकस्वराः</a:t>
            </a:r>
          </a:p>
          <a:p>
            <a:pPr lvl="1"/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	3.4 समासस्वराः</a:t>
            </a:r>
          </a:p>
          <a:p>
            <a:pPr lvl="1"/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	3.5 तिङन्तस्वराः</a:t>
            </a:r>
            <a:endParaRPr lang="sa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514350" lvl="1" indent="-514350">
              <a:buAutoNum type="arabicPeriod" startAt="4"/>
            </a:pPr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स्वराणां प्रयोजनम्</a:t>
            </a:r>
          </a:p>
          <a:p>
            <a:pPr marL="457200" lvl="2"/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4.1 पदार्थबोधः</a:t>
            </a:r>
          </a:p>
          <a:p>
            <a:pPr marL="457200" lvl="2"/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	4.2 समासार्थबोधः</a:t>
            </a:r>
          </a:p>
          <a:p>
            <a:pPr marL="457200" lvl="2"/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	4.3 वाक्यार्थबोधः</a:t>
            </a:r>
          </a:p>
          <a:p>
            <a:pPr marL="457200" lvl="2"/>
            <a:r>
              <a:rPr lang="sa-IN" sz="2800" dirty="0" smtClean="0">
                <a:latin typeface="Kokila" panose="020B0604020202020204" pitchFamily="34" charset="0"/>
                <a:cs typeface="Kokila" panose="020B0604020202020204" pitchFamily="34" charset="0"/>
              </a:rPr>
              <a:t>	4.5 अदृष्टसिद्धिः</a:t>
            </a:r>
            <a:endParaRPr lang="sa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363538" lvl="2" indent="-363538"/>
            <a:r>
              <a:rPr lang="sa-IN" sz="28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5.	उपसंहारः।</a:t>
            </a:r>
          </a:p>
        </p:txBody>
      </p:sp>
    </p:spTree>
    <p:extLst>
      <p:ext uri="{BB962C8B-B14F-4D97-AF65-F5344CB8AC3E}">
        <p14:creationId xmlns:p14="http://schemas.microsoft.com/office/powerpoint/2010/main" xmlns="" val="285904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556863"/>
            <a:ext cx="120075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Tx/>
              <a:buAutoNum type="arabicPeriod"/>
            </a:pPr>
            <a:r>
              <a:rPr lang="sa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स्वरपदार्थः कः</a:t>
            </a:r>
            <a:r>
              <a:rPr lang="en-IN" sz="40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  <a:r>
              <a:rPr lang="sa-IN" sz="4000" b="1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    </a:t>
            </a:r>
            <a:r>
              <a:rPr lang="sa-IN" sz="3200" b="1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                                                         </a:t>
            </a:r>
            <a:endParaRPr lang="en-IN" sz="3200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IN" sz="32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</a:t>
            </a:r>
            <a:endParaRPr lang="sa-IN" sz="3200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sa-IN" sz="3200" dirty="0" smtClean="0">
              <a:solidFill>
                <a:schemeClr val="bg1"/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sa-IN" sz="3200" dirty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</a:t>
            </a:r>
            <a:r>
              <a:rPr lang="en-IN" sz="32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‘</a:t>
            </a:r>
            <a:r>
              <a:rPr lang="sa-IN" sz="3200" b="1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स्वृ शब्दोपतापयोः</a:t>
            </a:r>
            <a:r>
              <a:rPr lang="en-IN" sz="3200" b="1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’</a:t>
            </a:r>
            <a:r>
              <a:rPr lang="sa-IN" sz="3200" b="1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 इति धातोः घप्रत्यये सति स्वरपदं निष्पद्यते। स्वर्यन्तेऽर्था एभिः इति स्वराः। </a:t>
            </a:r>
          </a:p>
        </p:txBody>
      </p:sp>
    </p:spTree>
    <p:extLst>
      <p:ext uri="{BB962C8B-B14F-4D97-AF65-F5344CB8AC3E}">
        <p14:creationId xmlns:p14="http://schemas.microsoft.com/office/powerpoint/2010/main" xmlns="" val="2636621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15" y="514129"/>
            <a:ext cx="83858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 startAt="2"/>
            </a:pPr>
            <a:r>
              <a:rPr lang="sa-IN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स्वरभेदाः</a:t>
            </a:r>
            <a:r>
              <a:rPr lang="en-IN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sa-IN" sz="4000" b="1" dirty="0">
                <a:latin typeface="Kokila" panose="020B0604020202020204" pitchFamily="34" charset="0"/>
                <a:cs typeface="Kokila" panose="020B0604020202020204" pitchFamily="34" charset="0"/>
              </a:rPr>
              <a:t>के</a:t>
            </a:r>
            <a:r>
              <a:rPr lang="en-IN" sz="40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  <a:endParaRPr lang="sa-IN" sz="40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a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महाभाष्ये – सप्तस्वराः – उदात्तः, उदात्ततरः, अनुदात्तः, अनुदात्ततरः, स्वरितः, स्वरिते य उदात्तः सोऽन्येन विशिष्टः, एकश्रुतिश्च।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a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वाजसनेयिप्रातिशाख्ये – सप्तस्वराः – जात्यः, अभिनिहितः, क्षैप्रः, प्रश्लिष्टः, तैरोव्यञ्जनः, तैरोविरामः, पादवृत्तश्च।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a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नारदशिक्षायाम् – उदात्तः, अनुदात्तः, स्वरितः, प्रचितः, निघातश्च।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a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तैत्तिरीयप्रातिशाख्ये – उदात्तः, अनुदात्तः, स्वरितः, प्रचयश्च।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a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पाणिनीयशिक्षायाम् – उदात्तः, अनुदात्तः, स्वरितः, प्रचयश्च।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a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वेदसंहितासु – उदात्तः, अनुदात्तः, स्वरितश्च।</a:t>
            </a:r>
          </a:p>
          <a:p>
            <a:pPr algn="ctr"/>
            <a:r>
              <a:rPr lang="sa-IN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एषु बहुविधस्वरेषु उदात्तानुदात्तस्वरिताश्च एव प्रधानाः। एतेषामेव विवृतिः पत्त्रेऽस्मिन् प्रदर्श्यते।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sa-IN" sz="3200" dirty="0" smtClean="0"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086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0129" y="2635623"/>
            <a:ext cx="916381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a-IN" sz="4000" b="1" dirty="0" smtClean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r>
              <a:rPr lang="sa-IN" sz="28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	सर्वेष्वपि व्याकरणेषु ख्यातिलब्धं सर्वाङ्गपूर्णं व्याकरणशास्त्रं विद्यते – पाणिनीयम्। </a:t>
            </a:r>
            <a:r>
              <a:rPr lang="sa-IN" sz="2800" dirty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अ</a:t>
            </a:r>
            <a:r>
              <a:rPr lang="sa-IN" sz="28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ष्टाध्याय्यां सर्वत्र प्रकीर्णानां स्वरसूत्राणां श्रीमद्भट्टोजिदीक्षितैः एतान् विशिष्टक्रमे विभज्य एकस्मिन्नेव स्थले वैयाकरणसिद्धान्तकौमुद्याम् अध्यायशः विषयानुगुणञ्चैतद् व्याख्यायि। अत्र एतान्येव स्वरसूत्राणि सङ्क्षेपेण उपस्थाप्यन्ते। 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074458" y="793376"/>
            <a:ext cx="5257800" cy="13447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-IN" sz="36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3. पाणिनीयव्याकरणे स्वरविधानम्।</a:t>
            </a:r>
            <a:endParaRPr lang="en-I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593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82279" y="94136"/>
            <a:ext cx="65416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3.1 साधारणस्वराः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उदात्तविधायकानि सूत्राणि –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अनुदात्तस्य यत्रोदात्तलोपः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चौ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एकादेश उदात्तेनोदात्तः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न सुब्रह्मण्यायां स्वरितस्य तूदात्तः</a:t>
            </a:r>
            <a:endParaRPr lang="sa-IN" sz="2800" dirty="0">
              <a:solidFill>
                <a:schemeClr val="tx1">
                  <a:lumMod val="95000"/>
                  <a:lumOff val="5000"/>
                </a:schemeClr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अनुदात्तविधायकानि सूत्राणि –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अनुदात्तं </a:t>
            </a:r>
            <a:r>
              <a:rPr lang="sa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पदमेकवर्जम् </a:t>
            </a:r>
            <a:endParaRPr lang="sa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आमन्त्रितस्य च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देवब्रह्मणोरनुदात्तः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अनुदात्तञ्च</a:t>
            </a:r>
          </a:p>
          <a:p>
            <a:pPr lvl="1" indent="-457200"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स्वरितविधायकानि सूत्राणि –</a:t>
            </a:r>
            <a:endParaRPr lang="sa-IN" sz="2800" dirty="0">
              <a:solidFill>
                <a:schemeClr val="tx1">
                  <a:lumMod val="95000"/>
                  <a:lumOff val="5000"/>
                </a:schemeClr>
              </a:solidFill>
              <a:latin typeface="Kokila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lvl="2" indent="-457200">
              <a:buFont typeface="Courier New" panose="02070309020205020404" pitchFamily="49" charset="0"/>
              <a:buChar char="o"/>
              <a:tabLst>
                <a:tab pos="444500" algn="l"/>
              </a:tabLst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उदात्तस्वरितयोर्यणः स्वरितोऽनुदात्तस्य</a:t>
            </a:r>
          </a:p>
          <a:p>
            <a:pPr lvl="2" indent="-457200">
              <a:buFont typeface="Courier New" panose="02070309020205020404" pitchFamily="49" charset="0"/>
              <a:buChar char="o"/>
              <a:tabLst>
                <a:tab pos="444500" algn="l"/>
              </a:tabLst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स्वरितो वाऽनुदात्ते पदादौ</a:t>
            </a:r>
          </a:p>
          <a:p>
            <a:pPr lvl="2" indent="-457200">
              <a:buFont typeface="Courier New" panose="02070309020205020404" pitchFamily="49" charset="0"/>
              <a:buChar char="o"/>
              <a:tabLst>
                <a:tab pos="444500" algn="l"/>
              </a:tabLst>
            </a:pPr>
            <a:r>
              <a:rPr lang="sa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उदात्तानुदात्तस्य स्वरितः</a:t>
            </a:r>
          </a:p>
        </p:txBody>
      </p:sp>
    </p:spTree>
    <p:extLst>
      <p:ext uri="{BB962C8B-B14F-4D97-AF65-F5344CB8AC3E}">
        <p14:creationId xmlns:p14="http://schemas.microsoft.com/office/powerpoint/2010/main" xmlns="" val="2702308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endParaRPr lang="en-IN" dirty="0" smtClean="0">
              <a:latin typeface="Sanskrit 2003" pitchFamily="2" charset="0"/>
              <a:cs typeface="Sanskrit 2003" pitchFamily="2" charset="0"/>
            </a:endParaRPr>
          </a:p>
          <a:p>
            <a:r>
              <a:rPr lang="sa-IN" sz="2600" b="1" dirty="0" smtClean="0">
                <a:latin typeface="Sanskrit 2003" pitchFamily="2" charset="0"/>
                <a:cs typeface="Sanskrit 2003" pitchFamily="2" charset="0"/>
              </a:rPr>
              <a:t>गोपायतं नः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गुपू रक्षणे इति धातुः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गुप्				धातोः – अन्तोदात्वम् अर्थात् गकारोत्तरवर्त्त्युकारः उदात्तः।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गुप् आय				गुपुधूपविच्छिपणिपनिभ्य आयः – आयप्रत्ययः।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गुप् आय				आद्युदात्तश्च – आद्युदात्त्वम् अर्थात् आकारः उदात्तः।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गोप् आय				सार्वधातुकार्धधातुकयोः – गुणः।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गोपाय				वर्णमेलनम्, सनाद्यन्ता धातवः – धातुसञ्ज्ञा।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गोपाय				धातोः - अन्तोदात्वम् अर्थात् यकारोत्तरवर्त्त्यकारः उदात्तः।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				सतिशिष्टस्वरबलीयस्त्वमन्यत्र विकरणेभ्यः – शिष्टस्वरः उदात्तः बलीयः।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गोपाय शप्			कर्त्तरि शप् – शप्प्रत्ययः।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गोपाय अ				अनुदात्तौ सुप्पितौ – अकारः अनुदात्तः।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गोपाय				अतो गुणे  - पररूपम्।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गोपाय				एकादेश उदात्तेनोदात्तः – उदात्तः।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गोपाय थस्			तस्थस्थमिपां तान्तन्तामः – तमादेशः।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गोपायतम्				मेलनम्, तास्यनुदात्तेन्ङिदुपदेशात् – तमः अकारः अनुदात्तः।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गोपायतम्				उदात्तादनुदात्तस्य स्वरितः – उदात्ताकारपरे अनुदात्तः स्वरितः।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r>
              <a:rPr lang="sa-IN" dirty="0" smtClean="0">
                <a:latin typeface="Sanskrit 2003" pitchFamily="2" charset="0"/>
                <a:cs typeface="Sanskrit 2003" pitchFamily="2" charset="0"/>
              </a:rPr>
              <a:t>गोपायतम्				अनुदात्तं पदमेकवर्जम् – यकारोत्तरवर्त्त्यकारम् उदात्तं वर्जयित्वा शेषनिघातः।</a:t>
            </a:r>
          </a:p>
          <a:p>
            <a:pPr algn="just"/>
            <a:r>
              <a:rPr lang="sa-IN" dirty="0">
                <a:latin typeface="Sanskrit 2003" pitchFamily="2" charset="0"/>
                <a:cs typeface="Sanskrit 2003" pitchFamily="2" charset="0"/>
              </a:rPr>
              <a:t>	</a:t>
            </a:r>
            <a:endParaRPr lang="en-IN" dirty="0">
              <a:latin typeface="Sanskrit 2003" pitchFamily="2" charset="0"/>
              <a:cs typeface="Sanskrit 2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5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20915" y="1169896"/>
            <a:ext cx="65416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-IN" sz="40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3.2 धातुस्वराः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a-IN" sz="28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उदात्तविधायकानि सूत्राणि –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धातोः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स्वपादिहिंसामच्यनिटि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अभ्यस्तनामादिः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अनुदात्ते च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भीह्रीभृहुमदजनधनदरिद्राजागरां प्रत्ययात्पूर्वं पिति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लिति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आदिर्णमुल्यन्यतरस्याम्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अचः कर्तृयकि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a-IN" sz="2800" dirty="0" smtClean="0">
                <a:solidFill>
                  <a:schemeClr val="bg1"/>
                </a:solidFill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चङ्यन्यतरस्याम्</a:t>
            </a:r>
          </a:p>
        </p:txBody>
      </p:sp>
    </p:spTree>
    <p:extLst>
      <p:ext uri="{BB962C8B-B14F-4D97-AF65-F5344CB8AC3E}">
        <p14:creationId xmlns:p14="http://schemas.microsoft.com/office/powerpoint/2010/main" xmlns="" val="2646217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379</Words>
  <Application>Microsoft Office PowerPoint</Application>
  <PresentationFormat>Custom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vidushi</dc:creator>
  <cp:lastModifiedBy>Dr. Janakisharan Acharya</cp:lastModifiedBy>
  <cp:revision>603</cp:revision>
  <dcterms:created xsi:type="dcterms:W3CDTF">2017-12-09T05:34:38Z</dcterms:created>
  <dcterms:modified xsi:type="dcterms:W3CDTF">2021-04-03T14:22:45Z</dcterms:modified>
</cp:coreProperties>
</file>