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  <a:srgbClr val="3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12135437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31666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533165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7027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310131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4226405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181369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3763262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95438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184422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2942526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308557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2389973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689490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33479913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16476952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a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198214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53A17-1FDC-4338-B62E-A0BBD29F4D48}" type="datetimeFigureOut">
              <a:rPr lang="sa-IN" smtClean="0"/>
              <a:t>29-05-2020</a:t>
            </a:fld>
            <a:endParaRPr lang="sa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a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C28E7-A383-4E1A-BC7C-43E0EDBD7E2B}" type="slidenum">
              <a:rPr lang="sa-IN" smtClean="0"/>
              <a:t>‹#›</a:t>
            </a:fld>
            <a:endParaRPr lang="sa-IN"/>
          </a:p>
        </p:txBody>
      </p:sp>
    </p:spTree>
    <p:extLst>
      <p:ext uri="{BB962C8B-B14F-4D97-AF65-F5344CB8AC3E}">
        <p14:creationId xmlns:p14="http://schemas.microsoft.com/office/powerpoint/2010/main" val="12568223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B3BF3-E6B1-4A1D-AC71-0AB37F88E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483" y="865163"/>
            <a:ext cx="11437034" cy="1026942"/>
          </a:xfrm>
        </p:spPr>
        <p:txBody>
          <a:bodyPr>
            <a:normAutofit/>
          </a:bodyPr>
          <a:lstStyle/>
          <a:p>
            <a:r>
              <a:rPr lang="sa-IN" i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काव्यस्य उत्कर्षकाः अपकर्षकाः च धर्माः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991F0-4ACF-4BE6-8FF8-5FBFE4AF48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4933" y="2693964"/>
            <a:ext cx="5762134" cy="2897944"/>
          </a:xfrm>
        </p:spPr>
        <p:txBody>
          <a:bodyPr>
            <a:normAutofit/>
          </a:bodyPr>
          <a:lstStyle/>
          <a:p>
            <a:r>
              <a:rPr lang="sa-IN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प्रस्तोता</a:t>
            </a: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sa-IN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जिगरभट्टः</a:t>
            </a: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sa-IN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सहायकाचार्यः (साहित्यविभागः)</a:t>
            </a: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sa-IN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श्रीसोमनाथसंस्कृतविश्वविद्यालयः</a:t>
            </a:r>
            <a:b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sa-IN" sz="28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वेरावलम्</a:t>
            </a:r>
          </a:p>
        </p:txBody>
      </p:sp>
    </p:spTree>
    <p:extLst>
      <p:ext uri="{BB962C8B-B14F-4D97-AF65-F5344CB8AC3E}">
        <p14:creationId xmlns:p14="http://schemas.microsoft.com/office/powerpoint/2010/main" val="978806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77111-01E3-4C9F-94DA-CCFFB098D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30" y="267286"/>
            <a:ext cx="2976997" cy="855052"/>
          </a:xfrm>
        </p:spPr>
        <p:txBody>
          <a:bodyPr>
            <a:normAutofit/>
          </a:bodyPr>
          <a:lstStyle/>
          <a:p>
            <a:r>
              <a:rPr lang="sa-IN" dirty="0">
                <a:solidFill>
                  <a:schemeClr val="accent6"/>
                </a:solidFill>
                <a:effectLst/>
              </a:rPr>
              <a:t>आनन्दवर्धनः</a:t>
            </a:r>
            <a:endParaRPr lang="sa-IN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31B5C-7C41-43F3-8297-6CDC87D68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505" y="1280159"/>
            <a:ext cx="11422966" cy="5092505"/>
          </a:xfrm>
        </p:spPr>
        <p:txBody>
          <a:bodyPr>
            <a:normAutofit/>
          </a:bodyPr>
          <a:lstStyle/>
          <a:p>
            <a:pPr algn="l"/>
            <a:r>
              <a:rPr lang="sa-IN" sz="2800" dirty="0">
                <a:solidFill>
                  <a:srgbClr val="00B050"/>
                </a:solidFill>
                <a:effectLst/>
              </a:rPr>
              <a:t>तमर्थमवलम्बन्ते येऽङ्गिनं ते गुणाः स्मृताः।</a:t>
            </a:r>
            <a:br>
              <a:rPr lang="en-US" sz="2800" dirty="0">
                <a:solidFill>
                  <a:srgbClr val="00B050"/>
                </a:solidFill>
                <a:effectLst/>
              </a:rPr>
            </a:br>
            <a:r>
              <a:rPr lang="sa-IN" sz="2800" dirty="0">
                <a:solidFill>
                  <a:srgbClr val="00B050"/>
                </a:solidFill>
                <a:effectLst/>
              </a:rPr>
              <a:t>अङ्गाश्रितास्त्वलङ्कारा मन्तव्याः कटकादिवत्।। (ध्वन्यालोकः ०२.०६)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sa-IN" sz="28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प्रधानभूतस्य अर्थस्य आश्रिताः, अङ्गिना (आत्मना) सह सम्बद्धाः च गुणाः।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sa-IN" sz="28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अङ्गेन सह सम्बद्धाः, शरीरेण सह सम्बद्धाः अलङ्काराः।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sa-IN" sz="28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यथा मनुष्याणां दया-करुणादयः धर्माः आत्मनः भवन्ति तथैव काव्ये आत्मनः रसादिध्वनेः धर्माः गुणाः।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sa-IN" sz="28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यथा हार-कङ्कणादयः अलङ्काराः शरीरस्य शोभां कुर्वन्ति तथा काव्ये अलङ्काराणां स्थितिः।</a:t>
            </a:r>
            <a:endParaRPr lang="sa-IN" sz="28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432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08A2F-6358-4016-9178-CB228CB7C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609" y="344658"/>
            <a:ext cx="2343950" cy="738555"/>
          </a:xfrm>
        </p:spPr>
        <p:txBody>
          <a:bodyPr>
            <a:normAutofit/>
          </a:bodyPr>
          <a:lstStyle/>
          <a:p>
            <a:r>
              <a:rPr lang="sa-IN" dirty="0">
                <a:solidFill>
                  <a:schemeClr val="accent6"/>
                </a:solidFill>
                <a:effectLst/>
              </a:rPr>
              <a:t>मम्मटः</a:t>
            </a:r>
            <a:endParaRPr lang="sa-IN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B5E5DF-1826-4A6A-83B0-D5F2560BD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5" y="1646629"/>
            <a:ext cx="11408898" cy="4740103"/>
          </a:xfrm>
        </p:spPr>
        <p:txBody>
          <a:bodyPr>
            <a:normAutofit fontScale="92500"/>
          </a:bodyPr>
          <a:lstStyle/>
          <a:p>
            <a:r>
              <a:rPr lang="sa-IN" dirty="0">
                <a:solidFill>
                  <a:srgbClr val="FF0066"/>
                </a:solidFill>
                <a:effectLst/>
              </a:rPr>
              <a:t>ये रसस्याङ्गिनो धर्माः शौर्यादय इवात्मनः। उत्कर्षहेतवस्ते स्युरचलस्थितयो गुणाः।। (का.प्र.०८.६६)</a:t>
            </a:r>
            <a:endParaRPr lang="en-US" dirty="0">
              <a:solidFill>
                <a:srgbClr val="FF0066"/>
              </a:solidFill>
              <a:effectLst/>
            </a:endParaRPr>
          </a:p>
          <a:p>
            <a:pPr algn="l"/>
            <a:r>
              <a:rPr lang="sa-IN" dirty="0">
                <a:solidFill>
                  <a:srgbClr val="FFFF00"/>
                </a:solidFill>
                <a:effectLst/>
              </a:rPr>
              <a:t>यथा मानवानाम् आत्मनः शौर्यादयः धर्माः उत्कर्षहेतवः, अचलस्थितयः च भवन्ति तथैव काव्यात्मनः रसादेः उत्कर्षहेतवः, अचलस्थितयः च माधुर्यादयः गुणाः।</a:t>
            </a:r>
          </a:p>
          <a:p>
            <a:r>
              <a:rPr lang="sa-IN" dirty="0">
                <a:solidFill>
                  <a:srgbClr val="FF0066"/>
                </a:solidFill>
                <a:effectLst/>
              </a:rPr>
              <a:t>उपकुर्वन्ति तं सन्तं येऽङ्गद्वारेण जातुचित्। हारादिवदलङ्कारास्तेऽनुप्रासोपमादयः।। (का.प्र.०८.६७)</a:t>
            </a:r>
            <a:endParaRPr lang="en-US" dirty="0">
              <a:solidFill>
                <a:srgbClr val="FF0066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a-IN" dirty="0">
                <a:effectLst/>
              </a:rPr>
              <a:t>अलङ्काराः वैकल्पिकरूपेण भवन्ति।</a:t>
            </a:r>
            <a:endParaRPr lang="en-US" dirty="0"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a-IN" dirty="0">
                <a:effectLst/>
              </a:rPr>
              <a:t>काव्ये अलङ्काराणां त्रिधा स्थितिः</a:t>
            </a:r>
            <a:endParaRPr lang="en-US" dirty="0">
              <a:effectLst/>
            </a:endParaRPr>
          </a:p>
          <a:p>
            <a:pPr algn="l"/>
            <a:r>
              <a:rPr lang="sa-IN" dirty="0">
                <a:solidFill>
                  <a:srgbClr val="00B0F0"/>
                </a:solidFill>
                <a:effectLst/>
              </a:rPr>
              <a:t>१ यत्र रसः तत्र कदाचित् उपकारकाः</a:t>
            </a:r>
            <a:endParaRPr lang="en-US" dirty="0">
              <a:solidFill>
                <a:srgbClr val="00B0F0"/>
              </a:solidFill>
              <a:effectLst/>
            </a:endParaRPr>
          </a:p>
          <a:p>
            <a:pPr algn="l"/>
            <a:r>
              <a:rPr lang="sa-IN" dirty="0">
                <a:solidFill>
                  <a:srgbClr val="00B0F0"/>
                </a:solidFill>
                <a:effectLst/>
              </a:rPr>
              <a:t>२ यत्र रसः तत्र कदाचित् न उपकारकाः</a:t>
            </a:r>
            <a:endParaRPr lang="en-US" dirty="0">
              <a:solidFill>
                <a:srgbClr val="00B0F0"/>
              </a:solidFill>
              <a:effectLst/>
            </a:endParaRPr>
          </a:p>
          <a:p>
            <a:pPr algn="l"/>
            <a:r>
              <a:rPr lang="sa-IN" dirty="0">
                <a:solidFill>
                  <a:srgbClr val="00B0F0"/>
                </a:solidFill>
                <a:effectLst/>
              </a:rPr>
              <a:t>३ यत्र न रसः तत्र उक्तिवैचित्र्यसाधकाः</a:t>
            </a:r>
            <a:endParaRPr lang="en-US" dirty="0">
              <a:solidFill>
                <a:srgbClr val="00B0F0"/>
              </a:solidFill>
              <a:effectLst/>
            </a:endParaRPr>
          </a:p>
          <a:p>
            <a:endParaRPr lang="sa-IN" dirty="0"/>
          </a:p>
        </p:txBody>
      </p:sp>
    </p:spTree>
    <p:extLst>
      <p:ext uri="{BB962C8B-B14F-4D97-AF65-F5344CB8AC3E}">
        <p14:creationId xmlns:p14="http://schemas.microsoft.com/office/powerpoint/2010/main" val="981871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691F0-981B-489D-951E-9231E70B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632" y="541606"/>
            <a:ext cx="3117673" cy="496325"/>
          </a:xfrm>
        </p:spPr>
        <p:txBody>
          <a:bodyPr>
            <a:normAutofit fontScale="90000"/>
          </a:bodyPr>
          <a:lstStyle/>
          <a:p>
            <a:r>
              <a:rPr lang="sa-IN" dirty="0">
                <a:solidFill>
                  <a:schemeClr val="accent6"/>
                </a:solidFill>
                <a:effectLst/>
              </a:rPr>
              <a:t>कति गुणाः ?</a:t>
            </a:r>
            <a:endParaRPr lang="sa-IN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79CF8-B790-40DF-B483-5262D7A84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2369" y="1153551"/>
            <a:ext cx="11526795" cy="5373858"/>
          </a:xfrm>
        </p:spPr>
        <p:txBody>
          <a:bodyPr>
            <a:normAutofit fontScale="92500"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sa-IN" dirty="0">
                <a:solidFill>
                  <a:schemeClr val="accent1">
                    <a:lumMod val="75000"/>
                  </a:schemeClr>
                </a:solidFill>
                <a:effectLst/>
              </a:rPr>
              <a:t>वामनस्य मतानुसारं दश शब्दगुणाः, दश अर्थगुणाः।</a:t>
            </a:r>
            <a:endParaRPr lang="en-US" dirty="0"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algn="l"/>
            <a:r>
              <a:rPr lang="sa-IN" dirty="0">
                <a:solidFill>
                  <a:schemeClr val="accent1">
                    <a:lumMod val="75000"/>
                  </a:schemeClr>
                </a:solidFill>
                <a:effectLst/>
              </a:rPr>
              <a:t>ओजः, प्रसादः, श्लेषः, समता, समाधिः, माधुर्यम्, सौकुमार्यम्, उदारता, अर्थव्यक्तिः, कान्तिः इति।</a:t>
            </a:r>
            <a:endParaRPr lang="en-US" dirty="0"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sa-IN" dirty="0">
                <a:solidFill>
                  <a:srgbClr val="FFFF00"/>
                </a:solidFill>
                <a:effectLst/>
              </a:rPr>
              <a:t>मम्मटः वामनस्य मतं खण्डयित्वा दशगुणानां त्रिषु गुणेषु समावेशं कृत्वा त्रीन् गुणान् स्थापयति।</a:t>
            </a:r>
            <a:endParaRPr lang="en-US" dirty="0">
              <a:solidFill>
                <a:srgbClr val="FFFF00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sa-IN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वामनोक्ताः श्लेषः, समाधिः, औदार्यम, प्रसादश्च ओजसि अन्तर्भवन्ति।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sa-IN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वामनोक्तं माधुर्यं मम्मटस्य अपि अनुमतमेव।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sa-IN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वामनोक्ता अर्थव्यक्तिः मम्मटस्य प्रसादे अन्तर्भवति।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sa-IN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वामनोक्ता समता क्वचिद् दोषरूपा, तस्याः गुणत्वं नास्ति।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sa-IN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कष्टत्वदोषस्य अभावे वामनोक्तं सौकुमार्यम्।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sa-IN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ग्राम्यत्वदोषस्य अभावे वामनोक्ता कान्तिः।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algn="l"/>
            <a:r>
              <a:rPr lang="sa-IN" dirty="0">
                <a:effectLst/>
              </a:rPr>
              <a:t>मम्मटाभिमताः (विश्वनाथस्य अपि) त्रयः एव गुणाः – माधुर्यम्, ओजः, प्रसादः च।</a:t>
            </a:r>
            <a:endParaRPr lang="en-US" dirty="0">
              <a:effectLst/>
            </a:endParaRPr>
          </a:p>
          <a:p>
            <a:endParaRPr lang="sa-IN" dirty="0"/>
          </a:p>
        </p:txBody>
      </p:sp>
    </p:spTree>
    <p:extLst>
      <p:ext uri="{BB962C8B-B14F-4D97-AF65-F5344CB8AC3E}">
        <p14:creationId xmlns:p14="http://schemas.microsoft.com/office/powerpoint/2010/main" val="1571547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B0F0D-998C-4039-920C-903F587B0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3895" y="703385"/>
            <a:ext cx="10916530" cy="5570806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a-IN" sz="2600" dirty="0">
                <a:solidFill>
                  <a:srgbClr val="FFFF00"/>
                </a:solidFill>
                <a:effectLst/>
              </a:rPr>
              <a:t>माधुर्यम्</a:t>
            </a:r>
            <a:endParaRPr lang="en-US" sz="2600" dirty="0">
              <a:solidFill>
                <a:srgbClr val="FFFF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a-IN" sz="2600" dirty="0">
                <a:solidFill>
                  <a:srgbClr val="FF0000"/>
                </a:solidFill>
                <a:effectLst/>
              </a:rPr>
              <a:t>संयोगशृङ्गार-करुण-विप्रलम्भशृङ्गार-शान्तरसेषु क्रमेण आधिक्येन भवति।</a:t>
            </a:r>
            <a:endParaRPr lang="en-US" sz="2600" dirty="0">
              <a:solidFill>
                <a:srgbClr val="FF00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a-IN" sz="2600" dirty="0">
                <a:solidFill>
                  <a:srgbClr val="FF0000"/>
                </a:solidFill>
                <a:effectLst/>
              </a:rPr>
              <a:t>ट-ठ-ड-ढ इत्यादीन् कठोरवर्णान् त्यक्त्वा मधुर-कोमलवर्णाः माधुर्यगुणस्य अभिव्यञ्जकाः।</a:t>
            </a:r>
            <a:endParaRPr lang="en-US" sz="2600" dirty="0">
              <a:solidFill>
                <a:srgbClr val="FF00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a-IN" sz="2600" dirty="0">
                <a:solidFill>
                  <a:srgbClr val="FF0000"/>
                </a:solidFill>
                <a:effectLst/>
              </a:rPr>
              <a:t>असमासा, अल्पसमासा रचना माधुर्यगुणस्य अभिव्यञ्जिका।</a:t>
            </a:r>
            <a:endParaRPr lang="en-US" sz="2600" dirty="0">
              <a:solidFill>
                <a:srgbClr val="FF00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a-IN" sz="2600" dirty="0">
                <a:solidFill>
                  <a:srgbClr val="FFFF00"/>
                </a:solidFill>
                <a:effectLst/>
              </a:rPr>
              <a:t>ओजः</a:t>
            </a:r>
            <a:endParaRPr lang="en-US" sz="2600" dirty="0">
              <a:solidFill>
                <a:srgbClr val="FFFF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a-IN" sz="2600" dirty="0">
                <a:solidFill>
                  <a:srgbClr val="00B050"/>
                </a:solidFill>
                <a:effectLst/>
              </a:rPr>
              <a:t>वीर-बीभत्स-रौद्र-रसेषु क्रमेण आधिक्येन भवति।</a:t>
            </a:r>
            <a:endParaRPr lang="en-US" sz="2600" dirty="0">
              <a:solidFill>
                <a:srgbClr val="00B05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a-IN" sz="2600" dirty="0">
                <a:solidFill>
                  <a:srgbClr val="00B050"/>
                </a:solidFill>
                <a:effectLst/>
              </a:rPr>
              <a:t>कठोरवर्णाः उपरि अधः च रेफयुक्ताः वर्णाः ओजोगुणस्य अभिव्यञ्जकाः।</a:t>
            </a:r>
            <a:endParaRPr lang="en-US" sz="2600" dirty="0">
              <a:solidFill>
                <a:srgbClr val="00B05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a-IN" sz="2600" dirty="0">
                <a:solidFill>
                  <a:srgbClr val="00B050"/>
                </a:solidFill>
                <a:effectLst/>
              </a:rPr>
              <a:t>उद्धता अतिसमासयुक्ता रचना ओजोगुणस्य अभिव्यञ्जिका।</a:t>
            </a:r>
            <a:endParaRPr lang="en-US" sz="2600" dirty="0">
              <a:solidFill>
                <a:srgbClr val="00B05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sa-IN" sz="2600" dirty="0">
                <a:solidFill>
                  <a:srgbClr val="FFFF00"/>
                </a:solidFill>
                <a:effectLst/>
              </a:rPr>
              <a:t>प्रसादः</a:t>
            </a:r>
            <a:endParaRPr lang="en-US" sz="2600" dirty="0">
              <a:solidFill>
                <a:srgbClr val="FFFF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a-IN" sz="260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</a:rPr>
              <a:t>श्रुतिमात्रेण अर्थबोधकाः शब्दाः प्रसादगुणे भवन्ति।</a:t>
            </a:r>
            <a:endParaRPr lang="en-US" sz="2600" dirty="0">
              <a:solidFill>
                <a:schemeClr val="accent6">
                  <a:lumMod val="40000"/>
                  <a:lumOff val="6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sa-IN" sz="2600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</a:rPr>
              <a:t>सर्वरसेषु सर्वरचनासु च भवितुं शक्नोति।</a:t>
            </a:r>
            <a:endParaRPr lang="en-US" sz="2600" dirty="0">
              <a:solidFill>
                <a:schemeClr val="accent6">
                  <a:lumMod val="40000"/>
                  <a:lumOff val="60000"/>
                </a:schemeClr>
              </a:solidFill>
              <a:effectLst/>
            </a:endParaRPr>
          </a:p>
          <a:p>
            <a:endParaRPr lang="sa-IN" dirty="0"/>
          </a:p>
        </p:txBody>
      </p:sp>
    </p:spTree>
    <p:extLst>
      <p:ext uri="{BB962C8B-B14F-4D97-AF65-F5344CB8AC3E}">
        <p14:creationId xmlns:p14="http://schemas.microsoft.com/office/powerpoint/2010/main" val="2398426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6CD3B-AA2C-4CB1-B897-74EEBEB7B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0431" y="119575"/>
            <a:ext cx="3216147" cy="759656"/>
          </a:xfrm>
        </p:spPr>
        <p:txBody>
          <a:bodyPr>
            <a:normAutofit/>
          </a:bodyPr>
          <a:lstStyle/>
          <a:p>
            <a:r>
              <a:rPr lang="sa-IN" dirty="0">
                <a:effectLst/>
              </a:rPr>
              <a:t>के अलङ्काराः ?</a:t>
            </a:r>
            <a:endParaRPr lang="sa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BFE02-8F32-4C2B-944F-AED86AF20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9489" y="1076180"/>
            <a:ext cx="11732456" cy="5465298"/>
          </a:xfrm>
        </p:spPr>
        <p:txBody>
          <a:bodyPr>
            <a:noAutofit/>
          </a:bodyPr>
          <a:lstStyle/>
          <a:p>
            <a:pPr algn="l"/>
            <a:r>
              <a:rPr lang="sa-IN" sz="2000" dirty="0">
                <a:solidFill>
                  <a:schemeClr val="accent6"/>
                </a:solidFill>
                <a:effectLst/>
              </a:rPr>
              <a:t>वामनः</a:t>
            </a:r>
            <a:r>
              <a:rPr lang="sa-IN" sz="2000" dirty="0">
                <a:effectLst/>
              </a:rPr>
              <a:t> - </a:t>
            </a:r>
            <a:r>
              <a:rPr lang="sa-IN" sz="2000" dirty="0">
                <a:solidFill>
                  <a:srgbClr val="FFFF00"/>
                </a:solidFill>
                <a:effectLst/>
              </a:rPr>
              <a:t>तदतिशयहेतवस्तु अलङ्काराः। (का.सू.वृ.३.१.२)</a:t>
            </a:r>
            <a:endParaRPr lang="en-US" sz="2000" dirty="0">
              <a:solidFill>
                <a:srgbClr val="FFFF00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sa-IN" sz="2000" dirty="0">
                <a:effectLst/>
              </a:rPr>
              <a:t>गुणैः उत्पादितां शोभाम् अलङ्काराः वर्धयन्ति अर्थात् अलङ्काराः साक्षात् शोभां न कुर्वन्ति।</a:t>
            </a:r>
            <a:endParaRPr lang="en-US" sz="2000" dirty="0">
              <a:effectLst/>
            </a:endParaRPr>
          </a:p>
          <a:p>
            <a:pPr algn="l"/>
            <a:r>
              <a:rPr lang="sa-IN" sz="2000" dirty="0">
                <a:solidFill>
                  <a:schemeClr val="accent6"/>
                </a:solidFill>
                <a:effectLst/>
              </a:rPr>
              <a:t>आनन्दवर्धनः</a:t>
            </a:r>
            <a:r>
              <a:rPr lang="sa-IN" sz="2000" dirty="0">
                <a:effectLst/>
              </a:rPr>
              <a:t> - </a:t>
            </a:r>
            <a:r>
              <a:rPr lang="sa-IN" sz="2000" dirty="0">
                <a:solidFill>
                  <a:srgbClr val="FFFF00"/>
                </a:solidFill>
                <a:effectLst/>
              </a:rPr>
              <a:t>अङ्गाश्रितास्त्वलङ्कारा मन्तव्याः कटकादिवत्।। (ध्वन्यालोकः ०२.०६)</a:t>
            </a:r>
            <a:endParaRPr lang="en-US" sz="2000" dirty="0">
              <a:solidFill>
                <a:srgbClr val="FFFF00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sa-IN" sz="2000" dirty="0">
                <a:effectLst/>
              </a:rPr>
              <a:t>अङ्गेन सह सम्बद्धाः, शरीरेण सह सम्बद्धाः अलङ्काराः।</a:t>
            </a:r>
            <a:endParaRPr lang="en-US" sz="2000" dirty="0"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sa-IN" sz="2000" dirty="0">
                <a:effectLst/>
              </a:rPr>
              <a:t>यथा हार-कङ्कणादयः अलङ्काराः शरीरस्य शोभां कुर्वन्ति तथा काव्ये अलङ्काराणां स्थितिः।</a:t>
            </a:r>
            <a:endParaRPr lang="en-US" sz="2000" dirty="0">
              <a:effectLst/>
            </a:endParaRPr>
          </a:p>
          <a:p>
            <a:pPr algn="l"/>
            <a:r>
              <a:rPr lang="sa-IN" sz="2000" dirty="0">
                <a:solidFill>
                  <a:schemeClr val="accent6"/>
                </a:solidFill>
                <a:effectLst/>
              </a:rPr>
              <a:t>मम्मटः</a:t>
            </a:r>
            <a:r>
              <a:rPr lang="sa-IN" sz="2000" dirty="0">
                <a:effectLst/>
              </a:rPr>
              <a:t> - </a:t>
            </a:r>
            <a:r>
              <a:rPr lang="sa-IN" sz="2000" dirty="0">
                <a:solidFill>
                  <a:srgbClr val="FFFF00"/>
                </a:solidFill>
                <a:effectLst/>
              </a:rPr>
              <a:t>उपकुर्वन्ति तं सन्तं येऽङ्गद्वारेण जातुचित्। हारादिवदलङ्कारास्तेऽनुप्रासोपमादयः।। (का.प्र.०८.६७)</a:t>
            </a:r>
            <a:endParaRPr lang="en-US" sz="2000" dirty="0">
              <a:solidFill>
                <a:srgbClr val="FFFF00"/>
              </a:solidFill>
              <a:effectLst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a-IN" sz="2000" dirty="0">
                <a:effectLst/>
              </a:rPr>
              <a:t>अलङ्काराः वैकल्पिकरूपेण भवन्ति।</a:t>
            </a:r>
            <a:endParaRPr lang="en-US" sz="2000" dirty="0">
              <a:effectLst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sa-IN" sz="2000" dirty="0">
                <a:effectLst/>
              </a:rPr>
              <a:t>काव्ये अलङ्काराणां त्रिधा स्थितिः</a:t>
            </a:r>
            <a:endParaRPr lang="en-US" sz="2000" dirty="0">
              <a:effectLst/>
            </a:endParaRPr>
          </a:p>
          <a:p>
            <a:r>
              <a:rPr lang="sa-IN" sz="2000" dirty="0">
                <a:effectLst/>
              </a:rPr>
              <a:t>१ यत्र रसः तत्र कदाचित् उपकारकाः</a:t>
            </a:r>
            <a:endParaRPr lang="en-US" sz="2000" dirty="0">
              <a:effectLst/>
            </a:endParaRPr>
          </a:p>
          <a:p>
            <a:r>
              <a:rPr lang="sa-IN" sz="2000" dirty="0">
                <a:effectLst/>
              </a:rPr>
              <a:t>२ यत्र रसः तत्र कदाचित् न उपकारकाः</a:t>
            </a:r>
            <a:endParaRPr lang="en-US" sz="2000" dirty="0">
              <a:effectLst/>
            </a:endParaRPr>
          </a:p>
          <a:p>
            <a:r>
              <a:rPr lang="sa-IN" sz="2000" dirty="0">
                <a:effectLst/>
              </a:rPr>
              <a:t>३ यत्र न रसः तत्र उक्तिवैचित्र्यसाधकाः</a:t>
            </a:r>
            <a:endParaRPr lang="en-US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63276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193B2-963B-4936-8392-8CEC2B0E4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247" y="544686"/>
            <a:ext cx="5030879" cy="637002"/>
          </a:xfrm>
        </p:spPr>
        <p:txBody>
          <a:bodyPr>
            <a:normAutofit/>
          </a:bodyPr>
          <a:lstStyle/>
          <a:p>
            <a:r>
              <a:rPr lang="sa-IN" dirty="0">
                <a:solidFill>
                  <a:schemeClr val="accent6"/>
                </a:solidFill>
                <a:effectLst/>
              </a:rPr>
              <a:t>कतिविधाः अलङ्काराः ?</a:t>
            </a:r>
            <a:endParaRPr lang="sa-IN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6E98B-5279-4B5C-A0DF-810D67C11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1015" y="1463040"/>
            <a:ext cx="11746523" cy="5036234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dirty="0">
                <a:solidFill>
                  <a:schemeClr val="accent6"/>
                </a:solidFill>
                <a:effectLst/>
              </a:rPr>
              <a:t>अलङ्काराः त्रिविधाः</a:t>
            </a:r>
            <a:endParaRPr lang="en-US" dirty="0">
              <a:solidFill>
                <a:schemeClr val="accent6"/>
              </a:solidFill>
              <a:effectLst/>
            </a:endParaRPr>
          </a:p>
          <a:p>
            <a:pPr algn="l"/>
            <a:r>
              <a:rPr lang="sa-IN" dirty="0">
                <a:effectLst/>
              </a:rPr>
              <a:t>१ – </a:t>
            </a:r>
            <a:r>
              <a:rPr lang="sa-IN" dirty="0">
                <a:solidFill>
                  <a:srgbClr val="FFFF00"/>
                </a:solidFill>
                <a:effectLst/>
              </a:rPr>
              <a:t>शब्दालङ्काराः</a:t>
            </a:r>
            <a:r>
              <a:rPr lang="sa-IN" dirty="0">
                <a:effectLst/>
              </a:rPr>
              <a:t> - शब्दानां शोभावर्धकाः, शब्दपरिवर्तन-असहाः च। अनुप्रासः यमकम् इत्यादयः।</a:t>
            </a:r>
            <a:endParaRPr lang="en-US" dirty="0">
              <a:effectLst/>
            </a:endParaRPr>
          </a:p>
          <a:p>
            <a:pPr algn="l"/>
            <a:r>
              <a:rPr lang="sa-IN" dirty="0">
                <a:effectLst/>
              </a:rPr>
              <a:t>२ – </a:t>
            </a:r>
            <a:r>
              <a:rPr lang="sa-IN" dirty="0">
                <a:solidFill>
                  <a:srgbClr val="FFFF00"/>
                </a:solidFill>
                <a:effectLst/>
              </a:rPr>
              <a:t>अर्थालङ्काराः</a:t>
            </a:r>
            <a:r>
              <a:rPr lang="sa-IN" dirty="0">
                <a:effectLst/>
              </a:rPr>
              <a:t> – अर्थस्य शोभावर्धकाः, शब्दपरिवर्तन-सहाः। उपमा उत्प्रेक्षा इत्यादयः।</a:t>
            </a:r>
            <a:endParaRPr lang="en-US" dirty="0">
              <a:effectLst/>
            </a:endParaRPr>
          </a:p>
          <a:p>
            <a:pPr algn="l"/>
            <a:r>
              <a:rPr lang="sa-IN" dirty="0">
                <a:effectLst/>
              </a:rPr>
              <a:t>३ – </a:t>
            </a:r>
            <a:r>
              <a:rPr lang="sa-IN" dirty="0">
                <a:solidFill>
                  <a:srgbClr val="FFFF00"/>
                </a:solidFill>
                <a:effectLst/>
              </a:rPr>
              <a:t>उभयालङ्काराः</a:t>
            </a:r>
            <a:r>
              <a:rPr lang="sa-IN" dirty="0">
                <a:effectLst/>
              </a:rPr>
              <a:t> – उभयोः (शब्दार्थयोः) शोभावर्धकाः, कुत्रचित् शब्दपरिवर्तन-असहाः, कुत्रचित् शब्दपरिवर्तन-सहाः। शब्दश्लेषः अर्थश्लेषः च।</a:t>
            </a:r>
            <a:endParaRPr lang="en-US" dirty="0"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dirty="0">
                <a:solidFill>
                  <a:srgbClr val="00B0F0"/>
                </a:solidFill>
                <a:effectLst/>
              </a:rPr>
              <a:t>एवं रीतयः गुणाः अलङ्काराः काव्यस्य उत्कर्षकाः।</a:t>
            </a:r>
            <a:endParaRPr lang="en-US" dirty="0">
              <a:solidFill>
                <a:srgbClr val="00B0F0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dirty="0">
                <a:solidFill>
                  <a:srgbClr val="00B0F0"/>
                </a:solidFill>
                <a:effectLst/>
              </a:rPr>
              <a:t>रीतयः अलङ्काराः च अङ्गद्वारेण काव्यस्य उपकारकाः, गुणाः साक्षात् आत्मनः उपकारकाः।</a:t>
            </a:r>
            <a:endParaRPr lang="en-US" dirty="0">
              <a:solidFill>
                <a:srgbClr val="00B0F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44703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CB814-9A99-4D93-99A1-36AFF62F6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2438" y="404006"/>
            <a:ext cx="2358018" cy="763611"/>
          </a:xfrm>
        </p:spPr>
        <p:txBody>
          <a:bodyPr>
            <a:normAutofit/>
          </a:bodyPr>
          <a:lstStyle/>
          <a:p>
            <a:r>
              <a:rPr lang="sa-IN" dirty="0">
                <a:solidFill>
                  <a:schemeClr val="accent6"/>
                </a:solidFill>
                <a:effectLst/>
              </a:rPr>
              <a:t>कः दोषः ?</a:t>
            </a:r>
            <a:endParaRPr lang="sa-IN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B40CB-08EE-4881-BC85-4C0B33076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5083" y="1322363"/>
            <a:ext cx="11816862" cy="5303519"/>
          </a:xfrm>
        </p:spPr>
        <p:txBody>
          <a:bodyPr>
            <a:noAutofit/>
          </a:bodyPr>
          <a:lstStyle/>
          <a:p>
            <a:pPr algn="l"/>
            <a:r>
              <a:rPr lang="sa-IN" sz="2800" dirty="0">
                <a:solidFill>
                  <a:srgbClr val="FFFF00"/>
                </a:solidFill>
                <a:effectLst/>
              </a:rPr>
              <a:t>मुख्यार्थहतिर्दोषो रसश्च मुख्यस्तदाश्रयाद् वाच्यः।</a:t>
            </a:r>
            <a:endParaRPr lang="en-US" sz="2800" dirty="0">
              <a:solidFill>
                <a:srgbClr val="FFFF00"/>
              </a:solidFill>
              <a:effectLst/>
            </a:endParaRPr>
          </a:p>
          <a:p>
            <a:pPr algn="l"/>
            <a:r>
              <a:rPr lang="sa-IN" sz="2800" dirty="0">
                <a:solidFill>
                  <a:srgbClr val="FFFF00"/>
                </a:solidFill>
                <a:effectLst/>
              </a:rPr>
              <a:t>उभयोपयोगिनः स्युः शब्दाद्यास्तेन तेष्वपि सः।। हतिः अपकर्षः। (का.प्र.०७.४९)</a:t>
            </a:r>
            <a:endParaRPr lang="en-US" sz="2800" dirty="0">
              <a:solidFill>
                <a:srgbClr val="FFFF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rgbClr val="00B050"/>
                </a:solidFill>
                <a:effectLst/>
              </a:rPr>
              <a:t>मुख्यार्थस्य रसस्य अपकर्षः दोषः।</a:t>
            </a:r>
            <a:endParaRPr lang="en-US" sz="2800" dirty="0">
              <a:solidFill>
                <a:srgbClr val="00B05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rgbClr val="00B050"/>
                </a:solidFill>
                <a:effectLst/>
              </a:rPr>
              <a:t>रसः अर्थद्वारा अनुभूयते अतः अर्थस्य अपकर्षः दोषः।</a:t>
            </a:r>
            <a:endParaRPr lang="en-US" sz="2800" dirty="0">
              <a:solidFill>
                <a:srgbClr val="00B05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rgbClr val="00B050"/>
                </a:solidFill>
                <a:effectLst/>
              </a:rPr>
              <a:t>शब्दाः रसस्य अर्थस्य च उपयोगिनः अतः शब्दस्य अपकर्षः दोषः।</a:t>
            </a:r>
            <a:endParaRPr lang="en-US" sz="2800" dirty="0">
              <a:solidFill>
                <a:srgbClr val="00B05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rgbClr val="00B050"/>
                </a:solidFill>
                <a:effectLst/>
              </a:rPr>
              <a:t>यथा मानवेषु काणत्व-खञ्जत्वादि-दोषाः बाह्याः, क्रूरता-पिशुनतादिदोषाः आन्तरिकाः किन्तु परम्परया मानवस्य अपकर्षं कुर्वन्ति तथैव काव्ये केचन बाह्याः केचन आन्तरिकाः च दोषाः रसं दूषयन्ति।</a:t>
            </a:r>
            <a:endParaRPr lang="en-US" sz="2800" dirty="0"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334814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85914-4B64-4DEA-859A-D6E45FEBD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485" y="105509"/>
            <a:ext cx="3103605" cy="848017"/>
          </a:xfrm>
        </p:spPr>
        <p:txBody>
          <a:bodyPr>
            <a:normAutofit/>
          </a:bodyPr>
          <a:lstStyle/>
          <a:p>
            <a:r>
              <a:rPr lang="sa-IN" dirty="0">
                <a:solidFill>
                  <a:schemeClr val="accent6"/>
                </a:solidFill>
                <a:effectLst/>
              </a:rPr>
              <a:t>कति दोषाः ?</a:t>
            </a:r>
            <a:endParaRPr lang="sa-IN" dirty="0">
              <a:solidFill>
                <a:schemeClr val="accent6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75768B-9E33-40EA-B23E-7382C4B24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1015" y="953526"/>
            <a:ext cx="11980985" cy="5798965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दोषाः मुख्यतया पञ्चविधाः, पद-पदांश-वाक्य-अर्थ-रस।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सर्वेऽपि दोषाः अङ्गीभूतं रसं साक्षात् परम्परया वा दूषयन्ति।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पदः शब्दः, तस्य दोषः पददोषः। श्रुतिकटु आदि।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पदस्य अंशः पदांशः, तस्य दोषः पदांशदोषः। श्रुतिकटु आदि।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वाक्यस्य अर्थघटने कष्ठकराः वाक्यदोषाः। यथा प्रतिकूलवर्णपिरयोगः।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अर्थबोधने संशयोत्पादकाः अर्थदोषाः। यथा अपुष्टार्थः।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रसास्वादे विघ्नकराः रसदोषाः। यथा प्रतिकूलविभावग्रहणम्।</a:t>
            </a:r>
            <a:endParaRPr lang="en-US" sz="2800" dirty="0"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rgbClr val="00B050"/>
                </a:solidFill>
                <a:effectLst/>
              </a:rPr>
              <a:t>एवं साक्षात् परम्परया वा रसस्य अपकर्षकाः दोषाः।</a:t>
            </a:r>
            <a:endParaRPr lang="en-US" sz="2800" dirty="0">
              <a:solidFill>
                <a:srgbClr val="00B05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rgbClr val="00B050"/>
                </a:solidFill>
                <a:effectLst/>
              </a:rPr>
              <a:t>दोषरहितं काव्यं सहृदयानां प्रियम्।</a:t>
            </a:r>
            <a:endParaRPr lang="en-US" sz="2800" dirty="0"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1599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94C2-0507-4BF4-A621-213A62853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1833490"/>
            <a:ext cx="10353761" cy="3582572"/>
          </a:xfrm>
        </p:spPr>
        <p:txBody>
          <a:bodyPr>
            <a:normAutofit/>
          </a:bodyPr>
          <a:lstStyle/>
          <a:p>
            <a:r>
              <a:rPr lang="sa-IN" sz="40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नाकवित्वम् अधर्माय</a:t>
            </a:r>
            <a:br>
              <a:rPr lang="sa-IN" sz="40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</a:br>
            <a:r>
              <a:rPr lang="sa-IN" sz="40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मृतये दण्डनाय वा।</a:t>
            </a:r>
            <a:br>
              <a:rPr lang="en-US" sz="40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</a:br>
            <a:r>
              <a:rPr lang="sa-IN" sz="40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कुकवित्वं पुनः साक्षात्</a:t>
            </a:r>
            <a:br>
              <a:rPr lang="sa-IN" sz="40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</a:br>
            <a:r>
              <a:rPr lang="sa-IN" sz="4000" i="1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मृतिमाहुर्मनीषिणः।। (भामहः)</a:t>
            </a:r>
            <a:endParaRPr lang="sa-IN" sz="4000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331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94556-7E7E-4680-83C9-C824E8A40B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6127" y="675249"/>
            <a:ext cx="7759746" cy="1055078"/>
          </a:xfrm>
        </p:spPr>
        <p:txBody>
          <a:bodyPr>
            <a:normAutofit/>
          </a:bodyPr>
          <a:lstStyle/>
          <a:p>
            <a:r>
              <a:rPr lang="sa-IN" dirty="0">
                <a:solidFill>
                  <a:srgbClr val="FFC000"/>
                </a:solidFill>
                <a:effectLst/>
              </a:rPr>
              <a:t>काव्यशास्त्रस्य मुख्यविषयाः</a:t>
            </a:r>
            <a:endParaRPr lang="sa-IN" dirty="0">
              <a:solidFill>
                <a:srgbClr val="FFC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80B0B-3944-427D-98E6-F37720C1D0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269" y="2166425"/>
            <a:ext cx="9001462" cy="2757267"/>
          </a:xfrm>
        </p:spPr>
        <p:txBody>
          <a:bodyPr>
            <a:normAutofit/>
          </a:bodyPr>
          <a:lstStyle/>
          <a:p>
            <a:r>
              <a:rPr lang="sa-IN" sz="3200" dirty="0">
                <a:solidFill>
                  <a:schemeClr val="tx2">
                    <a:lumMod val="75000"/>
                  </a:schemeClr>
                </a:solidFill>
                <a:effectLst/>
              </a:rPr>
              <a:t>किं नाम काव्यम् ?</a:t>
            </a:r>
            <a:br>
              <a:rPr lang="en-US" sz="3200" dirty="0">
                <a:solidFill>
                  <a:schemeClr val="tx2">
                    <a:lumMod val="75000"/>
                  </a:schemeClr>
                </a:solidFill>
                <a:effectLst/>
              </a:rPr>
            </a:br>
            <a:r>
              <a:rPr lang="sa-IN" sz="3200" dirty="0">
                <a:solidFill>
                  <a:schemeClr val="tx2">
                    <a:lumMod val="50000"/>
                  </a:schemeClr>
                </a:solidFill>
                <a:effectLst/>
              </a:rPr>
              <a:t>काव्यस्य आत्मा कः ?</a:t>
            </a:r>
            <a:br>
              <a:rPr lang="en-US" sz="3200" dirty="0">
                <a:solidFill>
                  <a:schemeClr val="tx2">
                    <a:lumMod val="50000"/>
                  </a:schemeClr>
                </a:solidFill>
                <a:effectLst/>
              </a:rPr>
            </a:br>
            <a:r>
              <a:rPr lang="sa-IN" sz="3200" dirty="0">
                <a:solidFill>
                  <a:srgbClr val="309090"/>
                </a:solidFill>
                <a:effectLst/>
              </a:rPr>
              <a:t>काव्यस्य शोभाकराः के ?</a:t>
            </a:r>
            <a:br>
              <a:rPr lang="en-US" sz="3200" dirty="0">
                <a:solidFill>
                  <a:srgbClr val="309090"/>
                </a:solidFill>
                <a:effectLst/>
              </a:rPr>
            </a:br>
            <a:r>
              <a:rPr lang="sa-IN" sz="3200" dirty="0">
                <a:solidFill>
                  <a:srgbClr val="92D050"/>
                </a:solidFill>
                <a:effectLst/>
              </a:rPr>
              <a:t>केन काव्यं दूषितं भवति ?</a:t>
            </a:r>
            <a:endParaRPr lang="sa-IN" sz="32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503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E464B-32CA-4DF9-B81A-DE33A4503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1360" y="112542"/>
            <a:ext cx="4351607" cy="752695"/>
          </a:xfrm>
        </p:spPr>
        <p:txBody>
          <a:bodyPr>
            <a:normAutofit/>
          </a:bodyPr>
          <a:lstStyle/>
          <a:p>
            <a:r>
              <a:rPr lang="sa-IN" dirty="0">
                <a:solidFill>
                  <a:srgbClr val="FFFF00"/>
                </a:solidFill>
                <a:effectLst/>
              </a:rPr>
              <a:t>किं नाम काव्यम् ?</a:t>
            </a:r>
            <a:endParaRPr lang="sa-IN" dirty="0">
              <a:solidFill>
                <a:srgbClr val="FFFF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5E42A-E669-4057-805A-E14F8AFA9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483" y="865237"/>
            <a:ext cx="11437034" cy="5732511"/>
          </a:xfrm>
        </p:spPr>
        <p:txBody>
          <a:bodyPr>
            <a:normAutofit lnSpcReduction="10000"/>
          </a:bodyPr>
          <a:lstStyle/>
          <a:p>
            <a:pPr algn="l"/>
            <a:r>
              <a:rPr lang="sa-IN" sz="3200" dirty="0">
                <a:solidFill>
                  <a:srgbClr val="FFFF00"/>
                </a:solidFill>
                <a:effectLst/>
                <a:cs typeface="Mangal" panose="00000400000000000000" pitchFamily="2"/>
              </a:rPr>
              <a:t>&gt;</a:t>
            </a:r>
            <a:r>
              <a:rPr lang="sa-IN" sz="3200" dirty="0">
                <a:solidFill>
                  <a:srgbClr val="FFFF00"/>
                </a:solidFill>
                <a:effectLst/>
              </a:rPr>
              <a:t>‘‘शब्दार्थौ’’</a:t>
            </a:r>
            <a:r>
              <a:rPr lang="sa-IN" sz="3200" dirty="0">
                <a:effectLst/>
              </a:rPr>
              <a:t> सहितौ काव्यम् (भामहः)</a:t>
            </a:r>
            <a:br>
              <a:rPr lang="en-US" sz="3200" dirty="0">
                <a:effectLst/>
              </a:rPr>
            </a:br>
            <a:r>
              <a:rPr lang="sa-IN" sz="3200" dirty="0">
                <a:solidFill>
                  <a:srgbClr val="FFFF00"/>
                </a:solidFill>
                <a:effectLst/>
              </a:rPr>
              <a:t>&gt;</a:t>
            </a:r>
            <a:r>
              <a:rPr lang="sa-IN" sz="2800" dirty="0">
                <a:effectLst/>
              </a:rPr>
              <a:t>अदोषौ सगुणौ क्वचित् स्पष्ट-अलङ्काररहितौ </a:t>
            </a:r>
            <a:r>
              <a:rPr lang="sa-IN" sz="2800" dirty="0">
                <a:solidFill>
                  <a:srgbClr val="FFFF00"/>
                </a:solidFill>
                <a:effectLst/>
              </a:rPr>
              <a:t>‘‘शब्दार्थौ’’</a:t>
            </a:r>
            <a:r>
              <a:rPr lang="sa-IN" sz="2800" dirty="0">
                <a:effectLst/>
              </a:rPr>
              <a:t> काव्यम् (मम्मटः)</a:t>
            </a:r>
            <a:br>
              <a:rPr lang="en-US" sz="2800" dirty="0">
                <a:effectLst/>
              </a:rPr>
            </a:br>
            <a:r>
              <a:rPr lang="sa-IN" sz="3200" dirty="0">
                <a:solidFill>
                  <a:srgbClr val="FFFF00"/>
                </a:solidFill>
                <a:effectLst/>
              </a:rPr>
              <a:t>&gt;</a:t>
            </a:r>
            <a:r>
              <a:rPr lang="sa-IN" sz="3200" dirty="0">
                <a:effectLst/>
              </a:rPr>
              <a:t>रसात्मकं </a:t>
            </a:r>
            <a:r>
              <a:rPr lang="sa-IN" sz="3200" dirty="0">
                <a:solidFill>
                  <a:srgbClr val="FFFF00"/>
                </a:solidFill>
                <a:effectLst/>
              </a:rPr>
              <a:t>‘‘वाक्यं’’</a:t>
            </a:r>
            <a:r>
              <a:rPr lang="sa-IN" sz="3200" dirty="0">
                <a:effectLst/>
              </a:rPr>
              <a:t> काव्यम् (विश्वनाथः)</a:t>
            </a:r>
            <a:br>
              <a:rPr lang="en-US" sz="3200" dirty="0">
                <a:effectLst/>
              </a:rPr>
            </a:br>
            <a:r>
              <a:rPr lang="sa-IN" sz="3200" dirty="0">
                <a:solidFill>
                  <a:srgbClr val="FFFF00"/>
                </a:solidFill>
                <a:effectLst/>
              </a:rPr>
              <a:t>&gt;</a:t>
            </a:r>
            <a:r>
              <a:rPr lang="sa-IN" sz="3200" dirty="0">
                <a:effectLst/>
              </a:rPr>
              <a:t>रमणीयार्थस्य प्रतिपादकः </a:t>
            </a:r>
            <a:r>
              <a:rPr lang="sa-IN" sz="3200" dirty="0">
                <a:solidFill>
                  <a:srgbClr val="FFFF00"/>
                </a:solidFill>
                <a:effectLst/>
              </a:rPr>
              <a:t>‘‘शब्दः’’ </a:t>
            </a:r>
            <a:r>
              <a:rPr lang="sa-IN" sz="3200" dirty="0">
                <a:effectLst/>
              </a:rPr>
              <a:t>काव्यम् (जगन्नाथः)</a:t>
            </a:r>
          </a:p>
          <a:p>
            <a:pPr algn="l"/>
            <a:r>
              <a:rPr lang="sa-IN" sz="3600" dirty="0">
                <a:effectLst/>
              </a:rPr>
              <a:t>				</a:t>
            </a:r>
            <a:r>
              <a:rPr lang="sa-IN" sz="3600" dirty="0">
                <a:solidFill>
                  <a:srgbClr val="FFFF00"/>
                </a:solidFill>
                <a:effectLst/>
              </a:rPr>
              <a:t>काव्यशरीरम्</a:t>
            </a:r>
          </a:p>
          <a:p>
            <a:pPr algn="l"/>
            <a:r>
              <a:rPr lang="sa-IN" sz="3600" dirty="0">
                <a:solidFill>
                  <a:srgbClr val="FFFF00"/>
                </a:solidFill>
                <a:effectLst/>
              </a:rPr>
              <a:t>&gt; </a:t>
            </a:r>
            <a:r>
              <a:rPr lang="sa-IN" sz="3600" dirty="0">
                <a:effectLst/>
              </a:rPr>
              <a:t>पञ्चमहाभूतयुक्तं मानवशरीरम्</a:t>
            </a:r>
            <a:br>
              <a:rPr lang="en-US" sz="3600" dirty="0">
                <a:effectLst/>
              </a:rPr>
            </a:br>
            <a:r>
              <a:rPr lang="sa-IN" sz="3600" dirty="0">
                <a:solidFill>
                  <a:srgbClr val="FFFF00"/>
                </a:solidFill>
                <a:effectLst/>
              </a:rPr>
              <a:t>&gt; </a:t>
            </a:r>
            <a:r>
              <a:rPr lang="sa-IN" sz="3600" dirty="0">
                <a:effectLst/>
              </a:rPr>
              <a:t>शब्दार्थौ काव्यस्य शरीरम्</a:t>
            </a:r>
            <a:br>
              <a:rPr lang="en-US" sz="3600" dirty="0">
                <a:effectLst/>
              </a:rPr>
            </a:br>
            <a:r>
              <a:rPr lang="sa-IN" sz="3600" dirty="0">
                <a:solidFill>
                  <a:srgbClr val="FFFF00"/>
                </a:solidFill>
                <a:effectLst/>
              </a:rPr>
              <a:t>&gt; </a:t>
            </a:r>
            <a:r>
              <a:rPr lang="sa-IN" sz="3600" dirty="0">
                <a:effectLst/>
              </a:rPr>
              <a:t>मनुष्यशरीरे आत्मा मुख्यः</a:t>
            </a:r>
            <a:br>
              <a:rPr lang="en-US" sz="3600" dirty="0">
                <a:effectLst/>
              </a:rPr>
            </a:br>
            <a:r>
              <a:rPr lang="sa-IN" sz="3600" dirty="0">
                <a:solidFill>
                  <a:srgbClr val="FFFF00"/>
                </a:solidFill>
                <a:effectLst/>
              </a:rPr>
              <a:t>&gt; </a:t>
            </a:r>
            <a:r>
              <a:rPr lang="sa-IN" sz="3600" dirty="0">
                <a:solidFill>
                  <a:schemeClr val="tx1">
                    <a:lumMod val="95000"/>
                  </a:schemeClr>
                </a:solidFill>
                <a:effectLst/>
              </a:rPr>
              <a:t>तर्हि</a:t>
            </a:r>
            <a:r>
              <a:rPr lang="sa-IN" sz="3600" dirty="0">
                <a:solidFill>
                  <a:srgbClr val="FFFF00"/>
                </a:solidFill>
                <a:effectLst/>
              </a:rPr>
              <a:t> </a:t>
            </a:r>
            <a:r>
              <a:rPr lang="sa-IN" sz="3600" dirty="0">
                <a:effectLst/>
              </a:rPr>
              <a:t>काव्यशरीरे आत्मा कः ?</a:t>
            </a:r>
            <a:endParaRPr lang="sa-IN" sz="3600" dirty="0"/>
          </a:p>
          <a:p>
            <a:pPr algn="l"/>
            <a:endParaRPr lang="sa-IN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247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12E28-3754-43B7-B012-C3AC15CB9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8714" y="337625"/>
            <a:ext cx="3469365" cy="794898"/>
          </a:xfrm>
        </p:spPr>
        <p:txBody>
          <a:bodyPr>
            <a:normAutofit/>
          </a:bodyPr>
          <a:lstStyle/>
          <a:p>
            <a:r>
              <a:rPr lang="sa-IN" dirty="0">
                <a:solidFill>
                  <a:schemeClr val="accent1"/>
                </a:solidFill>
                <a:effectLst/>
              </a:rPr>
              <a:t>काव्यशरीरे आत्मा</a:t>
            </a:r>
            <a:endParaRPr lang="sa-IN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432FC-A1E5-4A9C-9F2E-36E04B56F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85403" y="1252733"/>
            <a:ext cx="7582486" cy="4951119"/>
          </a:xfrm>
        </p:spPr>
        <p:txBody>
          <a:bodyPr>
            <a:normAutofit/>
          </a:bodyPr>
          <a:lstStyle/>
          <a:p>
            <a:pPr algn="l"/>
            <a:r>
              <a:rPr lang="sa-IN" sz="2800" dirty="0">
                <a:effectLst/>
                <a:cs typeface="Mangal" panose="00000400000000000000" pitchFamily="2"/>
              </a:rPr>
              <a:t>&gt; </a:t>
            </a:r>
            <a:r>
              <a:rPr lang="sa-IN" sz="2800" dirty="0">
                <a:solidFill>
                  <a:srgbClr val="00B0F0"/>
                </a:solidFill>
                <a:effectLst/>
              </a:rPr>
              <a:t>रसः</a:t>
            </a:r>
            <a:r>
              <a:rPr lang="sa-IN" sz="2800" dirty="0">
                <a:effectLst/>
              </a:rPr>
              <a:t> – भरतादयः आचार्याः</a:t>
            </a:r>
            <a:endParaRPr lang="en-US" sz="2800" dirty="0">
              <a:effectLst/>
            </a:endParaRPr>
          </a:p>
          <a:p>
            <a:pPr algn="l"/>
            <a:r>
              <a:rPr lang="sa-IN" sz="2800" dirty="0">
                <a:effectLst/>
              </a:rPr>
              <a:t>&gt; </a:t>
            </a:r>
            <a:r>
              <a:rPr lang="sa-IN" sz="2800" dirty="0">
                <a:solidFill>
                  <a:srgbClr val="00B0F0"/>
                </a:solidFill>
                <a:effectLst/>
              </a:rPr>
              <a:t>अलङ्कारः</a:t>
            </a:r>
            <a:r>
              <a:rPr lang="sa-IN" sz="2800" dirty="0">
                <a:effectLst/>
              </a:rPr>
              <a:t> – भामहादयः आचार्याः</a:t>
            </a:r>
            <a:endParaRPr lang="en-US" sz="2800" dirty="0">
              <a:effectLst/>
            </a:endParaRPr>
          </a:p>
          <a:p>
            <a:pPr algn="l"/>
            <a:r>
              <a:rPr lang="sa-IN" sz="2800" dirty="0">
                <a:effectLst/>
              </a:rPr>
              <a:t>&gt; </a:t>
            </a:r>
            <a:r>
              <a:rPr lang="sa-IN" sz="2800" dirty="0">
                <a:solidFill>
                  <a:srgbClr val="00B0F0"/>
                </a:solidFill>
                <a:effectLst/>
              </a:rPr>
              <a:t>रीतिः</a:t>
            </a:r>
            <a:r>
              <a:rPr lang="sa-IN" sz="2800" dirty="0">
                <a:effectLst/>
              </a:rPr>
              <a:t> – वामनाचार्यः</a:t>
            </a:r>
            <a:endParaRPr lang="en-US" sz="2800" dirty="0">
              <a:effectLst/>
            </a:endParaRPr>
          </a:p>
          <a:p>
            <a:pPr algn="l"/>
            <a:r>
              <a:rPr lang="sa-IN" sz="2800" dirty="0">
                <a:effectLst/>
              </a:rPr>
              <a:t>&gt; </a:t>
            </a:r>
            <a:r>
              <a:rPr lang="sa-IN" sz="2800" dirty="0">
                <a:solidFill>
                  <a:srgbClr val="00B0F0"/>
                </a:solidFill>
                <a:effectLst/>
              </a:rPr>
              <a:t>वक्रोक्तिः</a:t>
            </a:r>
            <a:r>
              <a:rPr lang="sa-IN" sz="2800" dirty="0">
                <a:effectLst/>
              </a:rPr>
              <a:t> – कुन्तकाचार्यः</a:t>
            </a:r>
            <a:endParaRPr lang="en-US" sz="2800" dirty="0">
              <a:effectLst/>
            </a:endParaRPr>
          </a:p>
          <a:p>
            <a:pPr algn="l"/>
            <a:r>
              <a:rPr lang="sa-IN" sz="2800" dirty="0">
                <a:effectLst/>
              </a:rPr>
              <a:t>&gt; </a:t>
            </a:r>
            <a:r>
              <a:rPr lang="sa-IN" sz="2800" dirty="0">
                <a:solidFill>
                  <a:srgbClr val="00B0F0"/>
                </a:solidFill>
                <a:effectLst/>
              </a:rPr>
              <a:t>ध्वनिः</a:t>
            </a:r>
            <a:r>
              <a:rPr lang="sa-IN" sz="2800" dirty="0">
                <a:effectLst/>
              </a:rPr>
              <a:t> – आनन्दवर्धनाचार्यः</a:t>
            </a:r>
            <a:endParaRPr lang="en-US" sz="2800" dirty="0">
              <a:effectLst/>
            </a:endParaRPr>
          </a:p>
          <a:p>
            <a:pPr algn="l"/>
            <a:r>
              <a:rPr lang="sa-IN" sz="2800" dirty="0">
                <a:effectLst/>
              </a:rPr>
              <a:t>&gt; </a:t>
            </a:r>
            <a:r>
              <a:rPr lang="sa-IN" sz="2800" dirty="0">
                <a:solidFill>
                  <a:srgbClr val="00B0F0"/>
                </a:solidFill>
                <a:effectLst/>
              </a:rPr>
              <a:t>औचित्यम्</a:t>
            </a:r>
            <a:r>
              <a:rPr lang="sa-IN" sz="2800" dirty="0">
                <a:effectLst/>
              </a:rPr>
              <a:t> – क्षेमेन्द्राचार्यः</a:t>
            </a:r>
            <a:endParaRPr lang="en-US" sz="2800" dirty="0">
              <a:effectLst/>
            </a:endParaRPr>
          </a:p>
          <a:p>
            <a:pPr algn="l"/>
            <a:r>
              <a:rPr lang="sa-IN" sz="2800" dirty="0">
                <a:effectLst/>
              </a:rPr>
              <a:t>&gt; </a:t>
            </a:r>
            <a:r>
              <a:rPr lang="sa-IN" sz="2800" dirty="0">
                <a:solidFill>
                  <a:srgbClr val="FF0066"/>
                </a:solidFill>
                <a:effectLst/>
              </a:rPr>
              <a:t>रसः रसध्वनिः वा काव्यस्य आत्मा</a:t>
            </a:r>
            <a:endParaRPr lang="en-US" sz="2800" dirty="0">
              <a:solidFill>
                <a:srgbClr val="FF0066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498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8AC3-47F1-42D8-B736-5FFCD5EE3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438" y="246186"/>
            <a:ext cx="7408319" cy="876152"/>
          </a:xfrm>
        </p:spPr>
        <p:txBody>
          <a:bodyPr>
            <a:normAutofit/>
          </a:bodyPr>
          <a:lstStyle/>
          <a:p>
            <a:r>
              <a:rPr lang="sa-IN" dirty="0">
                <a:solidFill>
                  <a:schemeClr val="accent6"/>
                </a:solidFill>
                <a:effectLst/>
              </a:rPr>
              <a:t>काव्यस्य उत्कर्षकाः अपकर्षकाः च के ?</a:t>
            </a:r>
            <a:endParaRPr lang="sa-IN" dirty="0">
              <a:solidFill>
                <a:schemeClr val="accent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4D8AFCA9-F6D1-4067-8912-F6A57166FED5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706352" y="1913207"/>
                <a:ext cx="7591199" cy="344658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sa-IN" sz="2800" dirty="0">
                    <a:solidFill>
                      <a:srgbClr val="92D050"/>
                    </a:solidFill>
                    <a:effectLst/>
                  </a:rPr>
                  <a:t>वाक्यं रसात्मकं काव्यं दोषास्तस्यापकर्षकाः।</a:t>
                </a:r>
                <a:endParaRPr lang="en-US" sz="2800" dirty="0">
                  <a:solidFill>
                    <a:srgbClr val="92D050"/>
                  </a:solidFill>
                  <a:effectLst/>
                </a:endParaRPr>
              </a:p>
              <a:p>
                <a:pPr algn="l"/>
                <a:r>
                  <a:rPr lang="sa-IN" sz="2800" dirty="0">
                    <a:solidFill>
                      <a:srgbClr val="92D050"/>
                    </a:solidFill>
                    <a:effectLst/>
                  </a:rPr>
                  <a:t>उत्कर्षहेतवः प्रोक्ता गुणालङ्काररीतयः।। (सा.द.१.३)</a:t>
                </a:r>
                <a:endParaRPr lang="en-US" sz="2800" dirty="0">
                  <a:solidFill>
                    <a:srgbClr val="92D050"/>
                  </a:solidFill>
                  <a:effectLst/>
                </a:endParaRPr>
              </a:p>
              <a:p>
                <a:pPr algn="l"/>
                <a:r>
                  <a:rPr lang="sa-IN" sz="2800" dirty="0">
                    <a:solidFill>
                      <a:srgbClr val="FFFF00"/>
                    </a:solidFill>
                    <a:effectLst/>
                    <a:cs typeface="Mangal" panose="00000400000000000000" pitchFamily="2"/>
                  </a:rPr>
                  <a:t>&gt; </a:t>
                </a:r>
                <a:r>
                  <a:rPr lang="sa-IN" sz="2800" dirty="0">
                    <a:solidFill>
                      <a:srgbClr val="FFFF00"/>
                    </a:solidFill>
                    <a:effectLst/>
                  </a:rPr>
                  <a:t>उत्कर्षकाः</a:t>
                </a:r>
                <a:r>
                  <a:rPr lang="sa-IN" sz="2800" dirty="0">
                    <a:effectLst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effectLst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>
                    <a:effectLst/>
                  </a:rPr>
                  <a:t> </a:t>
                </a:r>
                <a:r>
                  <a:rPr lang="sa-IN" sz="2800" dirty="0">
                    <a:effectLst/>
                  </a:rPr>
                  <a:t>शोभाकराः शोभावर्धकाः च।</a:t>
                </a:r>
                <a:endParaRPr lang="en-US" sz="2800" dirty="0">
                  <a:effectLst/>
                </a:endParaRPr>
              </a:p>
              <a:p>
                <a:pPr algn="l"/>
                <a:r>
                  <a:rPr lang="sa-IN" sz="2800" dirty="0">
                    <a:effectLst/>
                  </a:rPr>
                  <a:t>	</a:t>
                </a:r>
                <a:r>
                  <a:rPr lang="sa-IN" sz="2800" dirty="0">
                    <a:solidFill>
                      <a:schemeClr val="tx1">
                        <a:lumMod val="95000"/>
                      </a:schemeClr>
                    </a:solidFill>
                    <a:effectLst/>
                  </a:rPr>
                  <a:t>गुणाः अलङ्काराः रीतयः च उत्कर्षकाः।</a:t>
                </a:r>
                <a:endParaRPr lang="en-US" sz="2800" dirty="0">
                  <a:solidFill>
                    <a:schemeClr val="tx1">
                      <a:lumMod val="95000"/>
                    </a:schemeClr>
                  </a:solidFill>
                  <a:effectLst/>
                </a:endParaRPr>
              </a:p>
              <a:p>
                <a:pPr algn="l"/>
                <a:r>
                  <a:rPr lang="sa-IN" sz="2800" dirty="0">
                    <a:solidFill>
                      <a:srgbClr val="FFFF00"/>
                    </a:solidFill>
                    <a:effectLst/>
                  </a:rPr>
                  <a:t>&gt; अपकर्षकाः</a:t>
                </a:r>
                <a:r>
                  <a:rPr lang="sa-IN" sz="2800" dirty="0">
                    <a:effectLst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effectLst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dirty="0">
                    <a:effectLst/>
                  </a:rPr>
                  <a:t> </a:t>
                </a:r>
                <a:r>
                  <a:rPr lang="sa-IN" sz="2800" dirty="0">
                    <a:effectLst/>
                  </a:rPr>
                  <a:t>हानिकारकाः , दोषाः</a:t>
                </a:r>
                <a:endParaRPr lang="en-US" sz="2800" dirty="0">
                  <a:effectLst/>
                </a:endParaRP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4D8AFCA9-F6D1-4067-8912-F6A57166FE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706352" y="1913207"/>
                <a:ext cx="7591199" cy="3446584"/>
              </a:xfrm>
              <a:blipFill>
                <a:blip r:embed="rId2"/>
                <a:stretch>
                  <a:fillRect l="-1687"/>
                </a:stretch>
              </a:blipFill>
            </p:spPr>
            <p:txBody>
              <a:bodyPr/>
              <a:lstStyle/>
              <a:p>
                <a:r>
                  <a:rPr lang="sa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6540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FC91C-1559-4B6C-878D-41E6720B3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4" y="271976"/>
            <a:ext cx="2714399" cy="1034754"/>
          </a:xfrm>
        </p:spPr>
        <p:txBody>
          <a:bodyPr/>
          <a:lstStyle/>
          <a:p>
            <a:r>
              <a:rPr lang="sa-IN" dirty="0">
                <a:effectLst/>
              </a:rPr>
              <a:t>का रीतिः ?</a:t>
            </a:r>
            <a:endParaRPr lang="sa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C11BC2-2333-4567-9E57-C14E91F6BB3C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13794" y="1306729"/>
            <a:ext cx="3298956" cy="4854919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sz="2400" dirty="0">
                <a:solidFill>
                  <a:schemeClr val="accent1"/>
                </a:solidFill>
                <a:effectLst/>
              </a:rPr>
              <a:t>रीतिनिर्णयं सुवर्णनाभः (राजशेखरः)</a:t>
            </a:r>
            <a:endParaRPr lang="en-US" sz="2400" dirty="0">
              <a:solidFill>
                <a:schemeClr val="accent1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sz="2400" dirty="0">
                <a:solidFill>
                  <a:schemeClr val="accent1"/>
                </a:solidFill>
                <a:effectLst/>
              </a:rPr>
              <a:t>विशिष्टा पदरचना रीतिः (वामनः)</a:t>
            </a:r>
            <a:endParaRPr lang="en-US" sz="2400" dirty="0">
              <a:solidFill>
                <a:schemeClr val="accent1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sz="2400" dirty="0">
                <a:solidFill>
                  <a:schemeClr val="accent1"/>
                </a:solidFill>
                <a:effectLst/>
              </a:rPr>
              <a:t>विशेषः कः ? गुणात्मा</a:t>
            </a:r>
            <a:endParaRPr lang="en-US" sz="2400" dirty="0">
              <a:solidFill>
                <a:schemeClr val="accent1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sz="2400" dirty="0">
                <a:solidFill>
                  <a:schemeClr val="accent1"/>
                </a:solidFill>
                <a:effectLst/>
              </a:rPr>
              <a:t>गुणवती विशिष्टा पदरचना रीतिः इति तात्पर्यम्</a:t>
            </a:r>
            <a:endParaRPr lang="en-US" sz="2400" dirty="0">
              <a:solidFill>
                <a:schemeClr val="accent1"/>
              </a:solidFill>
              <a:effectLst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8000154-C970-42DF-A715-B25C7DA4B80F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764864" y="1306730"/>
            <a:ext cx="6513342" cy="2590022"/>
          </a:xfrm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पदसङ्घटना रीतिः अङ्गसंस्थाविशेषवत् । उपकर्त्री रसादीनाम् (विश्वनाथः)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रीतिः अङ्गेन सह सम्बद्धा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sa-IN" sz="2800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सा अङ्गद्वारेण रसम् उपकरोति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29B729D-3972-4284-A677-F525C1E9F241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12750" y="4821705"/>
            <a:ext cx="7547841" cy="1339943"/>
          </a:xfrm>
        </p:spPr>
        <p:txBody>
          <a:bodyPr>
            <a:normAutofit/>
          </a:bodyPr>
          <a:lstStyle/>
          <a:p>
            <a:r>
              <a:rPr lang="sa-IN" sz="2800" dirty="0">
                <a:solidFill>
                  <a:schemeClr val="tx2">
                    <a:lumMod val="90000"/>
                  </a:schemeClr>
                </a:solidFill>
                <a:effectLst/>
              </a:rPr>
              <a:t>मार्गः (कुन्तकः) वृत्तिः (मम्मटः) इति रीतेः नामान्तरम्</a:t>
            </a:r>
            <a:endParaRPr lang="en-US" sz="2800" dirty="0">
              <a:solidFill>
                <a:schemeClr val="tx2">
                  <a:lumMod val="9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4273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7F44-4617-4704-AD1B-1C721A7B0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72" y="109380"/>
            <a:ext cx="3470031" cy="890281"/>
          </a:xfrm>
        </p:spPr>
        <p:txBody>
          <a:bodyPr/>
          <a:lstStyle/>
          <a:p>
            <a:r>
              <a:rPr lang="sa-IN" dirty="0">
                <a:effectLst/>
              </a:rPr>
              <a:t>कति रीतयः ?</a:t>
            </a:r>
            <a:endParaRPr lang="sa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F0E173-DBAD-4AA7-A447-4B1E85D08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9772" y="889781"/>
            <a:ext cx="3931396" cy="4666957"/>
          </a:xfrm>
        </p:spPr>
        <p:txBody>
          <a:bodyPr/>
          <a:lstStyle/>
          <a:p>
            <a:pPr algn="l"/>
            <a:r>
              <a:rPr lang="sa-IN" dirty="0">
                <a:solidFill>
                  <a:schemeClr val="accent3"/>
                </a:solidFill>
                <a:effectLst/>
              </a:rPr>
              <a:t>वामनस्य मतानुसारं तिस्रः रीतयः </a:t>
            </a:r>
            <a:r>
              <a:rPr lang="sa-IN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</a:rPr>
              <a:t>(गुणाधारितं वर्गीकरणम्)</a:t>
            </a:r>
            <a:endParaRPr lang="en-US" dirty="0">
              <a:solidFill>
                <a:schemeClr val="accent3">
                  <a:lumMod val="40000"/>
                  <a:lumOff val="60000"/>
                </a:schemeClr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a-IN" dirty="0">
                <a:solidFill>
                  <a:srgbClr val="FFFF00"/>
                </a:solidFill>
                <a:effectLst/>
              </a:rPr>
              <a:t>वैदर्भी</a:t>
            </a:r>
            <a:r>
              <a:rPr lang="sa-IN" dirty="0">
                <a:effectLst/>
              </a:rPr>
              <a:t> – समग्रगुणा (समस्तगुणसहिता)</a:t>
            </a:r>
            <a:endParaRPr lang="en-US" dirty="0"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a-IN" dirty="0">
                <a:solidFill>
                  <a:srgbClr val="FFFF00"/>
                </a:solidFill>
                <a:effectLst/>
              </a:rPr>
              <a:t>गौडीया</a:t>
            </a:r>
            <a:r>
              <a:rPr lang="sa-IN" dirty="0">
                <a:effectLst/>
              </a:rPr>
              <a:t> – ओजःकान्तिमती (समासबहुला अत्युग्रपदा च)</a:t>
            </a:r>
            <a:endParaRPr lang="en-US" dirty="0"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sa-IN" dirty="0">
                <a:solidFill>
                  <a:srgbClr val="FFFF00"/>
                </a:solidFill>
                <a:effectLst/>
              </a:rPr>
              <a:t>पाञ्चाली</a:t>
            </a:r>
            <a:r>
              <a:rPr lang="sa-IN" dirty="0">
                <a:effectLst/>
              </a:rPr>
              <a:t> – माधुर्य-सौकुमार्यगुणवती (असमासा मधुरपदा च)</a:t>
            </a:r>
            <a:endParaRPr lang="en-US" dirty="0">
              <a:effectLst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5D1A7C-A6FD-4008-8F62-6F7127541E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255398" y="889781"/>
            <a:ext cx="7315713" cy="3847903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a-IN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आनन्दवर्धनः – रीतयस्तु वैदर्भीप्रभृतयः (ध्वन्यालोकः ०१.०१ वृत्तिः)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  <a:effectLst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a-IN" dirty="0">
                <a:solidFill>
                  <a:schemeClr val="accent1"/>
                </a:solidFill>
                <a:effectLst/>
              </a:rPr>
              <a:t>अभिनवगुप्तः – दीप्त-ललित-मध्यम-वर्णनीयविषयं गौडीय-वैदर्भ-पाञ्चालदेशहेवाकप्राचुर्यदृशा तदेव त्रिविधं रीतिः इत्युक्तम् (तत्र टीकायाम्)</a:t>
            </a:r>
            <a:endParaRPr lang="en-US" dirty="0">
              <a:solidFill>
                <a:schemeClr val="accent1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a-IN" dirty="0">
                <a:effectLst/>
              </a:rPr>
              <a:t>दीप्त-वर्णनीयविषयं </a:t>
            </a:r>
            <a:r>
              <a:rPr lang="sa-IN" dirty="0">
                <a:solidFill>
                  <a:srgbClr val="FFFF00"/>
                </a:solidFill>
                <a:effectLst/>
              </a:rPr>
              <a:t>गौडीयम्</a:t>
            </a:r>
            <a:endParaRPr lang="en-US" dirty="0">
              <a:solidFill>
                <a:srgbClr val="FFFF00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a-IN" dirty="0">
                <a:effectLst/>
              </a:rPr>
              <a:t>ललित-वर्णनीयविषयं </a:t>
            </a:r>
            <a:r>
              <a:rPr lang="sa-IN" dirty="0">
                <a:solidFill>
                  <a:srgbClr val="FFFF00"/>
                </a:solidFill>
                <a:effectLst/>
              </a:rPr>
              <a:t>वैदर्भम्</a:t>
            </a:r>
            <a:endParaRPr lang="en-US" dirty="0">
              <a:solidFill>
                <a:srgbClr val="FFFF00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sa-IN" dirty="0">
                <a:effectLst/>
              </a:rPr>
              <a:t>मध्यम-वर्णनीयविषयं </a:t>
            </a:r>
            <a:r>
              <a:rPr lang="sa-IN" dirty="0">
                <a:solidFill>
                  <a:srgbClr val="FFFF00"/>
                </a:solidFill>
                <a:effectLst/>
              </a:rPr>
              <a:t>पाञ्चालम्</a:t>
            </a:r>
            <a:endParaRPr lang="en-US" dirty="0">
              <a:solidFill>
                <a:srgbClr val="FFFF00"/>
              </a:solidFill>
              <a:effectLst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FE6E232-EDCA-4B92-943C-979F9BCDFD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55399" y="4737685"/>
            <a:ext cx="7682358" cy="1831928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sa-IN" sz="2000" dirty="0">
                <a:solidFill>
                  <a:srgbClr val="FF0066"/>
                </a:solidFill>
                <a:effectLst/>
              </a:rPr>
              <a:t>मम्मटः – केषाञ्चिदेता वैदर्भीप्रमुखा रीतयो मताः।(का.प्र.०९.८१)</a:t>
            </a:r>
            <a:endParaRPr lang="en-US" sz="2000" dirty="0">
              <a:solidFill>
                <a:srgbClr val="FF0066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sz="2000" dirty="0">
                <a:solidFill>
                  <a:srgbClr val="FF0066"/>
                </a:solidFill>
                <a:effectLst/>
              </a:rPr>
              <a:t>उपनागरिका</a:t>
            </a:r>
            <a:r>
              <a:rPr lang="sa-IN" sz="2000" dirty="0">
                <a:effectLst/>
              </a:rPr>
              <a:t> – </a:t>
            </a:r>
            <a:r>
              <a:rPr lang="sa-IN" sz="2000" dirty="0">
                <a:solidFill>
                  <a:srgbClr val="FFFF00"/>
                </a:solidFill>
                <a:effectLst/>
              </a:rPr>
              <a:t>वैदर्भी</a:t>
            </a:r>
            <a:endParaRPr lang="en-US" sz="2000" dirty="0">
              <a:solidFill>
                <a:srgbClr val="FFFF00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sz="2000" dirty="0">
                <a:solidFill>
                  <a:srgbClr val="FF0066"/>
                </a:solidFill>
                <a:effectLst/>
              </a:rPr>
              <a:t>परुषा</a:t>
            </a:r>
            <a:r>
              <a:rPr lang="sa-IN" sz="2000" dirty="0">
                <a:effectLst/>
              </a:rPr>
              <a:t> – </a:t>
            </a:r>
            <a:r>
              <a:rPr lang="sa-IN" sz="2000" dirty="0">
                <a:solidFill>
                  <a:srgbClr val="FFFF00"/>
                </a:solidFill>
                <a:effectLst/>
              </a:rPr>
              <a:t>गौडीया</a:t>
            </a:r>
            <a:endParaRPr lang="en-US" sz="2000" dirty="0">
              <a:solidFill>
                <a:srgbClr val="FFFF00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sa-IN" sz="2000" dirty="0">
                <a:solidFill>
                  <a:srgbClr val="FF0066"/>
                </a:solidFill>
                <a:effectLst/>
              </a:rPr>
              <a:t>कोमला</a:t>
            </a:r>
            <a:r>
              <a:rPr lang="sa-IN" sz="2000" dirty="0">
                <a:effectLst/>
              </a:rPr>
              <a:t> – </a:t>
            </a:r>
            <a:r>
              <a:rPr lang="sa-IN" sz="2000" dirty="0">
                <a:solidFill>
                  <a:srgbClr val="FFFF00"/>
                </a:solidFill>
                <a:effectLst/>
              </a:rPr>
              <a:t>पाञ्चाली</a:t>
            </a:r>
            <a:endParaRPr lang="en-US" sz="2000" dirty="0"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13641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F1E63-BD8B-4ADC-8F23-088AE7BF4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9583" y="1051122"/>
            <a:ext cx="1485821" cy="1002762"/>
          </a:xfrm>
        </p:spPr>
        <p:txBody>
          <a:bodyPr>
            <a:normAutofit/>
          </a:bodyPr>
          <a:lstStyle/>
          <a:p>
            <a:r>
              <a:rPr lang="sa-IN" dirty="0">
                <a:effectLst/>
              </a:rPr>
              <a:t>सारः</a:t>
            </a:r>
            <a:endParaRPr lang="sa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DE88A-BF03-435F-8435-DFECB3905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6702" y="2644727"/>
            <a:ext cx="9733512" cy="2996418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rgbClr val="FFC000"/>
                </a:solidFill>
                <a:effectLst/>
              </a:rPr>
              <a:t>पदसङ्घटना, विशिष्टा गुणवती पदानां रचना रीतिः</a:t>
            </a:r>
            <a:endParaRPr lang="en-US" sz="2800" dirty="0">
              <a:solidFill>
                <a:srgbClr val="FFC0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rgbClr val="FFC000"/>
                </a:solidFill>
                <a:effectLst/>
              </a:rPr>
              <a:t>रीतिः वृत्तिः मार्गः इति रीतेः पर्यायशब्दाः</a:t>
            </a:r>
            <a:endParaRPr lang="en-US" sz="2800" dirty="0">
              <a:solidFill>
                <a:srgbClr val="FFC0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rgbClr val="FFC000"/>
                </a:solidFill>
                <a:effectLst/>
              </a:rPr>
              <a:t>वामनादीनां मतानुसारं तिस्रः, विश्वनाथानुसारं चतस्रः रीतयः</a:t>
            </a:r>
            <a:endParaRPr lang="en-US" sz="2800" dirty="0">
              <a:solidFill>
                <a:srgbClr val="FFC000"/>
              </a:solidFill>
              <a:effectLst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a-IN" sz="2800" dirty="0">
                <a:solidFill>
                  <a:srgbClr val="FFC000"/>
                </a:solidFill>
                <a:effectLst/>
              </a:rPr>
              <a:t>रीतयः अङ्गद्वारेण रसादीनाम् उपकारं कुर्वन्ति</a:t>
            </a:r>
            <a:endParaRPr lang="en-US" sz="2800" dirty="0">
              <a:solidFill>
                <a:srgbClr val="FFC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9258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4E357-168F-4F01-88BF-CA60B0A8A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2955" y="407964"/>
            <a:ext cx="4510374" cy="703384"/>
          </a:xfrm>
        </p:spPr>
        <p:txBody>
          <a:bodyPr/>
          <a:lstStyle/>
          <a:p>
            <a:r>
              <a:rPr lang="sa-IN" dirty="0">
                <a:effectLst/>
              </a:rPr>
              <a:t>गुणालङ्कारयोः भेदः</a:t>
            </a:r>
            <a:endParaRPr lang="sa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ADC20F-8B0F-4F5E-A502-12009B6AD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5083" y="1420837"/>
            <a:ext cx="11830929" cy="5261317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sa-IN" dirty="0">
                <a:solidFill>
                  <a:srgbClr val="FFC000"/>
                </a:solidFill>
                <a:effectLst/>
              </a:rPr>
              <a:t>भट्टोद्भटः</a:t>
            </a:r>
            <a:r>
              <a:rPr lang="sa-IN" dirty="0">
                <a:solidFill>
                  <a:srgbClr val="92D050"/>
                </a:solidFill>
                <a:effectLst/>
              </a:rPr>
              <a:t> – गुणालङ्कारयोः भेदः नास्ति।</a:t>
            </a:r>
            <a:endParaRPr lang="en-US" dirty="0">
              <a:solidFill>
                <a:srgbClr val="92D050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sa-IN" dirty="0">
                <a:solidFill>
                  <a:srgbClr val="FFC000"/>
                </a:solidFill>
                <a:effectLst/>
              </a:rPr>
              <a:t>वामनः</a:t>
            </a:r>
            <a:r>
              <a:rPr lang="sa-IN" dirty="0">
                <a:solidFill>
                  <a:schemeClr val="accent1"/>
                </a:solidFill>
                <a:effectLst/>
              </a:rPr>
              <a:t> - काव्यशोभायाः कर्त्तारो धर्माः गुणाः। (का.सू.वृ.३.१.१)</a:t>
            </a:r>
            <a:endParaRPr lang="en-US" dirty="0">
              <a:solidFill>
                <a:schemeClr val="accent1"/>
              </a:solidFill>
              <a:effectLst/>
            </a:endParaRPr>
          </a:p>
          <a:p>
            <a:pPr algn="l"/>
            <a:r>
              <a:rPr lang="sa-IN" dirty="0">
                <a:solidFill>
                  <a:schemeClr val="accent1"/>
                </a:solidFill>
                <a:effectLst/>
              </a:rPr>
              <a:t>		तदतिशयहेतवस्तु अलङ्काराः। (का.सू.वृ.३.१.२)</a:t>
            </a:r>
            <a:endParaRPr lang="en-US" dirty="0">
              <a:solidFill>
                <a:schemeClr val="accent1"/>
              </a:solidFill>
              <a:effectLst/>
            </a:endParaRPr>
          </a:p>
          <a:p>
            <a:pPr algn="l"/>
            <a:r>
              <a:rPr lang="sa-IN" dirty="0">
                <a:solidFill>
                  <a:schemeClr val="accent1"/>
                </a:solidFill>
                <a:effectLst/>
              </a:rPr>
              <a:t>		पूर्वे नित्याः। (का.सू.वृ.३.१.३)</a:t>
            </a:r>
            <a:endParaRPr lang="en-US" dirty="0">
              <a:solidFill>
                <a:schemeClr val="accent1"/>
              </a:solidFill>
              <a:effectLst/>
            </a:endParaRPr>
          </a:p>
          <a:p>
            <a:pPr algn="l"/>
            <a:r>
              <a:rPr lang="sa-IN" dirty="0">
                <a:solidFill>
                  <a:schemeClr val="accent1"/>
                </a:solidFill>
                <a:effectLst/>
              </a:rPr>
              <a:t>		पूर्वे – गुणाः नित्याः, अलङ्काराः अनित्याः इति भावः।</a:t>
            </a:r>
            <a:endParaRPr lang="en-US" dirty="0">
              <a:solidFill>
                <a:schemeClr val="accent1"/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sa-IN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काव्यशोभायाः कर्तारः गुणाः।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sa-IN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गुणैः उत्पादितां शोभाम् अलङ्काराः वर्धयन्ति अर्थात् अलङ्काराः साक्षात् शोभां न कुर्वन्ति।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sa-IN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गुणाः नित्याः अपरिहार्याः अनिवार्याः, अलङ्काराः वैकल्पिकाः।</a:t>
            </a:r>
            <a:endParaRPr lang="en-US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82197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135</TotalTime>
  <Words>836</Words>
  <Application>Microsoft Office PowerPoint</Application>
  <PresentationFormat>Widescreen</PresentationFormat>
  <Paragraphs>133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Bookman Old Style</vt:lpstr>
      <vt:lpstr>Cambria Math</vt:lpstr>
      <vt:lpstr>Rockwell</vt:lpstr>
      <vt:lpstr>Wingdings</vt:lpstr>
      <vt:lpstr>Damask</vt:lpstr>
      <vt:lpstr>काव्यस्य उत्कर्षकाः अपकर्षकाः च धर्माः</vt:lpstr>
      <vt:lpstr>काव्यशास्त्रस्य मुख्यविषयाः</vt:lpstr>
      <vt:lpstr>किं नाम काव्यम् ?</vt:lpstr>
      <vt:lpstr>काव्यशरीरे आत्मा</vt:lpstr>
      <vt:lpstr>काव्यस्य उत्कर्षकाः अपकर्षकाः च के ?</vt:lpstr>
      <vt:lpstr>का रीतिः ?</vt:lpstr>
      <vt:lpstr>कति रीतयः ?</vt:lpstr>
      <vt:lpstr>सारः</vt:lpstr>
      <vt:lpstr>गुणालङ्कारयोः भेदः</vt:lpstr>
      <vt:lpstr>आनन्दवर्धनः</vt:lpstr>
      <vt:lpstr>मम्मटः</vt:lpstr>
      <vt:lpstr>कति गुणाः ?</vt:lpstr>
      <vt:lpstr>PowerPoint Presentation</vt:lpstr>
      <vt:lpstr>के अलङ्काराः ?</vt:lpstr>
      <vt:lpstr>कतिविधाः अलङ्काराः ?</vt:lpstr>
      <vt:lpstr>कः दोषः ?</vt:lpstr>
      <vt:lpstr>कति दोषाः ?</vt:lpstr>
      <vt:lpstr>नाकवित्वम् अधर्माय मृतये दण्डनाय वा। कुकवित्वं पुनः साक्षात् मृतिमाहुर्मनीषिणः।। (भामहः)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काव्यस्य उत्कर्षकाः अपकर्षकाः च धर्माः </dc:title>
  <dc:creator>jigar bhatt</dc:creator>
  <cp:lastModifiedBy>jigar bhatt</cp:lastModifiedBy>
  <cp:revision>29</cp:revision>
  <dcterms:created xsi:type="dcterms:W3CDTF">2020-05-28T16:40:53Z</dcterms:created>
  <dcterms:modified xsi:type="dcterms:W3CDTF">2020-05-29T05:49:10Z</dcterms:modified>
</cp:coreProperties>
</file>