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theme/themeOverride12.xml" ContentType="application/vnd.openxmlformats-officedocument.themeOverride+xml"/>
  <Override PartName="/ppt/diagrams/colors22.xml" ContentType="application/vnd.openxmlformats-officedocument.drawingml.diagramColors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Override PartName="/ppt/diagrams/drawing29.xml" ContentType="application/vnd.ms-office.drawingml.diagramDrawing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diagrams/quickStyle17.xml" ContentType="application/vnd.openxmlformats-officedocument.drawingml.diagramStyle+xml"/>
  <Override PartName="/ppt/notesSlides/notesSlide16.xml" ContentType="application/vnd.openxmlformats-officedocument.presentationml.notesSlide+xml"/>
  <Override PartName="/ppt/diagrams/drawing18.xml" ContentType="application/vnd.ms-office.drawingml.diagramDrawing+xml"/>
  <Override PartName="/ppt/tableStyles.xml" ContentType="application/vnd.openxmlformats-officedocument.presentationml.tableStyles+xml"/>
  <Override PartName="/ppt/diagrams/layout17.xml" ContentType="application/vnd.openxmlformats-officedocument.drawingml.diagramLayout+xml"/>
  <Override PartName="/ppt/diagrams/layout28.xml" ContentType="application/vnd.openxmlformats-officedocument.drawingml.diagramLayout+xml"/>
  <Override PartName="/ppt/diagrams/quickStyle31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layout24.xml" ContentType="application/vnd.openxmlformats-officedocument.drawingml.diagramLayout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diagrams/drawing7.xml" ContentType="application/vnd.ms-office.drawingml.diagramDrawing+xml"/>
  <Override PartName="/ppt/diagrams/drawing21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theme/themeOverride13.xml" ContentType="application/vnd.openxmlformats-officedocument.themeOverride+xml"/>
  <Override PartName="/ppt/diagrams/layout31.xml" ContentType="application/vnd.openxmlformats-officedocument.drawingml.diagramLayout+xml"/>
  <Override PartName="/ppt/diagrams/drawing10.xml" ContentType="application/vnd.ms-office.drawingml.diagramDrawing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3.xml" ContentType="application/vnd.openxmlformats-officedocument.presentationml.notesSlide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diagrams/drawing3.xml" ContentType="application/vnd.ms-office.drawingml.diagramDrawing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theme/themeOverride6.xml" ContentType="application/vnd.openxmlformats-officedocument.themeOverride+xml"/>
  <Override PartName="/ppt/diagrams/data14.xml" ContentType="application/vnd.openxmlformats-officedocument.drawingml.diagramData+xml"/>
  <Override PartName="/ppt/diagrams/colors3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diagrams/data21.xml" ContentType="application/vnd.openxmlformats-officedocument.drawingml.diagramData+xml"/>
  <Override PartName="/ppt/diagrams/quickStyle29.xml" ContentType="application/vnd.openxmlformats-officedocument.drawingml.diagramStyle+xml"/>
  <Override PartName="/ppt/diagrams/drawing19.xml" ContentType="application/vnd.ms-office.drawingml.diagramDrawing+xml"/>
  <Override PartName="/ppt/presentation.xml" ContentType="application/vnd.openxmlformats-officedocument.presentationml.presentation.main+xml"/>
  <Override PartName="/ppt/theme/themeOverride2.xml" ContentType="application/vnd.openxmlformats-officedocument.themeOverr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layout18.xml" ContentType="application/vnd.openxmlformats-officedocument.drawingml.diagramLayout+xml"/>
  <Override PartName="/ppt/notesSlides/notesSlide13.xml" ContentType="application/vnd.openxmlformats-officedocument.presentationml.notesSlide+xml"/>
  <Override PartName="/ppt/diagrams/quickStyle25.xml" ContentType="application/vnd.openxmlformats-officedocument.drawingml.diagramStyle+xml"/>
  <Override PartName="/ppt/diagrams/drawing26.xml" ContentType="application/vnd.ms-office.drawingml.diagramDrawing+xml"/>
  <Override PartName="/ppt/diagrams/drawing15.xml" ContentType="application/vnd.ms-office.drawingml.diagramDrawing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25.xml" ContentType="application/vnd.openxmlformats-officedocument.drawingml.diagramLayout+xml"/>
  <Override PartName="/ppt/diagrams/colors28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drawing11.xml" ContentType="application/vnd.ms-office.drawingml.diagramDrawing+xml"/>
  <Override PartName="/ppt/notesSlides/notesSlide4.xml" ContentType="application/vnd.openxmlformats-officedocument.presentationml.notesSlide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ppt/diagrams/drawing4.xml" ContentType="application/vnd.ms-office.drawingml.diagramDrawing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theme/themeOverride7.xml" ContentType="application/vnd.openxmlformats-officedocument.themeOverride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diagrams/colors31.xml" ContentType="application/vnd.openxmlformats-officedocument.drawingml.diagramColors+xml"/>
  <Override PartName="/ppt/slideMasters/slideMaster1.xml" ContentType="application/vnd.openxmlformats-officedocument.presentationml.slideMaster+xml"/>
  <Override PartName="/ppt/diagrams/data15.xml" ContentType="application/vnd.openxmlformats-officedocument.drawingml.diagramData+xml"/>
  <Override PartName="/ppt/theme/themeOverride10.xml" ContentType="application/vnd.openxmlformats-officedocument.themeOverride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Override3.xml" ContentType="application/vnd.openxmlformats-officedocument.themeOverr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diagrams/quickStyle15.xml" ContentType="application/vnd.openxmlformats-officedocument.drawingml.diagramStyle+xml"/>
  <Override PartName="/ppt/diagrams/layout19.xml" ContentType="application/vnd.openxmlformats-officedocument.drawingml.diagramLayout+xml"/>
  <Override PartName="/ppt/notesSlides/notesSlide14.xml" ContentType="application/vnd.openxmlformats-officedocument.presentationml.notesSlide+xml"/>
  <Override PartName="/ppt/diagrams/drawing16.xml" ContentType="application/vnd.ms-office.drawingml.diagramDrawing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5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quickStyle22.xml" ContentType="application/vnd.openxmlformats-officedocument.drawingml.diagramStyle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diagrams/drawing9.xml" ContentType="application/vnd.ms-office.drawingml.diagramDrawing+xml"/>
  <Override PartName="/ppt/diagrams/drawing23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notesSlides/notesSlide10.xml" ContentType="application/vnd.openxmlformats-officedocument.presentationml.notesSlide+xml"/>
  <Override PartName="/ppt/diagrams/colors18.xml" ContentType="application/vnd.openxmlformats-officedocument.drawingml.diagramColors+xml"/>
  <Override PartName="/ppt/theme/themeOverride15.xml" ContentType="application/vnd.openxmlformats-officedocument.themeOverride+xml"/>
  <Override PartName="/ppt/diagrams/drawing12.xml" ContentType="application/vnd.ms-office.drawingml.diagramDrawing+xml"/>
  <Override PartName="/ppt/diagrams/drawing30.xml" ContentType="application/vnd.ms-office.drawingml.diagramDrawing+xml"/>
  <Override PartName="/ppt/slides/slide7.xml" ContentType="application/vnd.openxmlformats-officedocument.presentationml.slide+xml"/>
  <Override PartName="/ppt/notesSlides/notesSlide5.xml" ContentType="application/vnd.openxmlformats-officedocument.presentationml.notesSlid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theme/themeOverride8.xml" ContentType="application/vnd.openxmlformats-officedocument.themeOverride+xml"/>
  <Override PartName="/ppt/diagrams/data16.xml" ContentType="application/vnd.openxmlformats-officedocument.drawingml.diagramData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diagrams/drawing1.xml" ContentType="application/vnd.ms-office.drawingml.diagramDrawing+xml"/>
  <Default Extension="jpeg" ContentType="image/jpeg"/>
  <Override PartName="/ppt/diagrams/quickStyle1.xml" ContentType="application/vnd.openxmlformats-officedocument.drawingml.diagramStyle+xml"/>
  <Override PartName="/ppt/theme/themeOverride4.xml" ContentType="application/vnd.openxmlformats-officedocument.themeOverrid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ata30.xml" ContentType="application/vnd.openxmlformats-officedocument.drawingml.diagramData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quickStyle27.xml" ContentType="application/vnd.openxmlformats-officedocument.drawingml.diagramStyle+xml"/>
  <Override PartName="/ppt/notesSlides/notesSlide15.xml" ContentType="application/vnd.openxmlformats-officedocument.presentationml.notesSlide+xml"/>
  <Override PartName="/ppt/diagrams/drawing28.xml" ContentType="application/vnd.ms-office.drawingml.diagramDrawing+xml"/>
  <Override PartName="/ppt/diagrams/drawing17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notesSlides/notesSlide11.xml" ContentType="application/vnd.openxmlformats-officedocument.presentationml.notesSlide+xml"/>
  <Override PartName="/ppt/diagrams/quickStyle23.xml" ContentType="application/vnd.openxmlformats-officedocument.drawingml.diagramStyle+xml"/>
  <Override PartName="/ppt/diagrams/drawing24.xml" ContentType="application/vnd.ms-office.drawingml.diagramDrawing+xml"/>
  <Override PartName="/ppt/diagrams/drawing13.xml" ContentType="application/vnd.ms-office.drawingml.diagramDrawing+xml"/>
  <Override PartName="/ppt/notesSlides/notesSlide6.xml" ContentType="application/vnd.openxmlformats-officedocument.presentationml.notesSlide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theme/themeOverride16.xml" ContentType="application/vnd.openxmlformats-officedocument.themeOverride+xml"/>
  <Override PartName="/ppt/diagrams/quickStyle30.xml" ContentType="application/vnd.openxmlformats-officedocument.drawingml.diagramStyle+xml"/>
  <Override PartName="/ppt/diagrams/drawing6.xml" ContentType="application/vnd.ms-office.drawingml.diagramDrawing+xml"/>
  <Override PartName="/ppt/diagrams/drawing20.xml" ContentType="application/vnd.ms-office.drawingml.diagramDrawing+xml"/>
  <Override PartName="/ppt/diagrams/drawing3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theme/themeOverride9.xml" ContentType="application/vnd.openxmlformats-officedocument.themeOverride+xml"/>
  <Override PartName="/ppt/diagrams/data28.xml" ContentType="application/vnd.openxmlformats-officedocument.drawingml.diagramData+xml"/>
  <Override PartName="/ppt/diagrams/layout30.xml" ContentType="application/vnd.openxmlformats-officedocument.drawingml.diagramLayout+xml"/>
  <Override PartName="/ppt/diagrams/data17.xml" ContentType="application/vnd.openxmlformats-officedocument.drawingml.diagramData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diagrams/quickStyle2.xml" ContentType="application/vnd.openxmlformats-officedocument.drawingml.diagramStyle+xml"/>
  <Override PartName="/ppt/theme/themeOverride5.xml" ContentType="application/vnd.openxmlformats-officedocument.themeOverride+xml"/>
  <Override PartName="/ppt/theme/theme1.xml" ContentType="application/vnd.openxmlformats-officedocument.theme+xml"/>
  <Override PartName="/ppt/diagrams/data31.xml" ContentType="application/vnd.openxmlformats-officedocument.drawingml.diagramData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24.xml" ContentType="application/vnd.openxmlformats-officedocument.drawingml.diagramStyle+xml"/>
  <Override PartName="/docProps/custom.xml" ContentType="application/vnd.openxmlformats-officedocument.custom-properties+xml"/>
  <Override PartName="/ppt/diagrams/drawing25.xml" ContentType="application/vnd.ms-office.drawingml.diagramDrawing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notesSlides/notesSlide12.xml" ContentType="application/vnd.openxmlformats-officedocument.presentationml.notesSlide+xml"/>
  <Override PartName="/ppt/diagrams/drawing14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76" r:id="rId5"/>
    <p:sldId id="257" r:id="rId6"/>
    <p:sldId id="256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0" r:id="rId18"/>
    <p:sldId id="269" r:id="rId19"/>
    <p:sldId id="271" r:id="rId20"/>
    <p:sldId id="272" r:id="rId21"/>
    <p:sldId id="273" r:id="rId22"/>
    <p:sldId id="275" r:id="rId23"/>
    <p:sldId id="27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pul jadav" initials="vj" lastIdx="1" clrIdx="0">
    <p:extLst>
      <p:ext uri="{19B8F6BF-5375-455C-9EA6-DF929625EA0E}">
        <p15:presenceInfo xmlns:p15="http://schemas.microsoft.com/office/powerpoint/2012/main" xmlns="" userId="9927f3fc7cebbb8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DCE"/>
    <a:srgbClr val="EE851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26" autoAdjust="0"/>
    <p:restoredTop sz="38927" autoAdjust="0"/>
  </p:normalViewPr>
  <p:slideViewPr>
    <p:cSldViewPr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latin typeface="Franklin Gothic Medium Cond" pitchFamily="34" charset="0"/>
            </a:rPr>
            <a:t>१ </a:t>
          </a:r>
          <a:endParaRPr lang="en-US" sz="2800" dirty="0"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/>
        <a:lstStyle/>
        <a:p>
          <a:pPr algn="ctr">
            <a:buNone/>
          </a:pP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उदात्त श्च न उदात्त श्च स्वरित श्च तथैव तत् ।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DE06E728-98EB-4A24-84EC-BEC911A920AB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/>
        <a:lstStyle/>
        <a:p>
          <a:pPr algn="ctr"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लक्षणं वर्णयिष्यामि दैवतं स्थानमेव च ॥१॥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454081A-8FF1-4ABD-8FD8-107A109871D1}" type="parTrans" cxnId="{3FB37628-9AF8-49CF-9A26-05E9FADE091B}">
      <dgm:prSet/>
      <dgm:spPr/>
      <dgm:t>
        <a:bodyPr/>
        <a:lstStyle/>
        <a:p>
          <a:endParaRPr lang="en-IN"/>
        </a:p>
      </dgm:t>
    </dgm:pt>
    <dgm:pt modelId="{5945F73A-7A05-469D-BCAF-21CE5EC01072}" type="sibTrans" cxnId="{3FB37628-9AF8-49CF-9A26-05E9FADE091B}">
      <dgm:prSet/>
      <dgm:spPr/>
      <dgm:t>
        <a:bodyPr/>
        <a:lstStyle/>
        <a:p>
          <a:endParaRPr lang="en-IN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LinFactNeighborX="-628" custLinFactNeighborY="-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3FB37628-9AF8-49CF-9A26-05E9FADE091B}" srcId="{AB0B83C5-FB89-4DEC-9039-9960545FAAFC}" destId="{DE06E728-98EB-4A24-84EC-BEC911A920AB}" srcOrd="1" destOrd="0" parTransId="{8454081A-8FF1-4ABD-8FD8-107A109871D1}" sibTransId="{5945F73A-7A05-469D-BCAF-21CE5EC01072}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94D459A0-5E09-4145-8FA7-F63896CC17A5}" type="presOf" srcId="{DE06E728-98EB-4A24-84EC-BEC911A920AB}" destId="{501E39BD-DB5B-4377-B255-ABBFE5B487B8}" srcOrd="0" destOrd="1" presId="urn:microsoft.com/office/officeart/2005/8/layout/chevron2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latin typeface="Franklin Gothic Medium Cond" pitchFamily="34" charset="0"/>
            </a:rPr>
            <a:t>५    </a:t>
          </a:r>
          <a:endParaRPr lang="en-US" sz="2800" dirty="0"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/>
        <a:lstStyle/>
        <a:p>
          <a:pPr algn="l">
            <a:buNone/>
          </a:pP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विद्यादुदात्तं गायत्रं नीचं त्रष्टुभमेव च।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02460253-F9EB-4BE1-A1CC-4E8DFD2BFF08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/>
        <a:lstStyle/>
        <a:p>
          <a:pPr algn="l"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जागतं स्वरितं विद्यादेवमेवं नियोगतः ॥५॥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65D6DD3D-8BDC-4103-BA64-75BF8F9C7ED8}" type="parTrans" cxnId="{F5AB00E3-7BAE-46CE-8916-91C6E2A4F372}">
      <dgm:prSet/>
      <dgm:spPr/>
      <dgm:t>
        <a:bodyPr/>
        <a:lstStyle/>
        <a:p>
          <a:endParaRPr lang="en-IN"/>
        </a:p>
      </dgm:t>
    </dgm:pt>
    <dgm:pt modelId="{2E78184A-102F-4CD5-B264-B1AE8C09F263}" type="sibTrans" cxnId="{F5AB00E3-7BAE-46CE-8916-91C6E2A4F372}">
      <dgm:prSet/>
      <dgm:spPr/>
      <dgm:t>
        <a:bodyPr/>
        <a:lstStyle/>
        <a:p>
          <a:endParaRPr lang="en-IN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ScaleX="89042" custScaleY="113520" custLinFactNeighborX="-1700" custLinFactNeighborY="-90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9A6E2944-4DCD-4AAA-A7C1-E3B4A829E9C6}" type="presOf" srcId="{02460253-F9EB-4BE1-A1CC-4E8DFD2BFF08}" destId="{501E39BD-DB5B-4377-B255-ABBFE5B487B8}" srcOrd="0" destOrd="1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F5AB00E3-7BAE-46CE-8916-91C6E2A4F372}" srcId="{AB0B83C5-FB89-4DEC-9039-9960545FAAFC}" destId="{02460253-F9EB-4BE1-A1CC-4E8DFD2BFF08}" srcOrd="1" destOrd="0" parTransId="{65D6DD3D-8BDC-4103-BA64-75BF8F9C7ED8}" sibTransId="{2E78184A-102F-4CD5-B264-B1AE8C09F263}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/>
        <a:lstStyle/>
        <a:p>
          <a:r>
            <a:rPr lang="hi-IN" sz="3200" u="sng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</a:t>
          </a:r>
          <a:r>
            <a:rPr lang="en-US" sz="3200" u="sng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-उदात्तं गायत्रं विद्यात्</a:t>
          </a:r>
          <a:r>
            <a:rPr lang="sa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,</a:t>
          </a:r>
          <a:r>
            <a:rPr lang="hi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नीचं त्रैष्ट्रभम् एव च, स्वरितं जागतं विद्या</a:t>
          </a:r>
          <a:r>
            <a:rPr lang="sa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त् </a:t>
          </a:r>
          <a:r>
            <a:rPr lang="hi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,नियोगतः एवम् ( विद्यादिति शेषः )।</a:t>
          </a:r>
          <a:endParaRPr lang="en-IN" sz="3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solidFill>
                <a:schemeClr val="bg1"/>
              </a:solidFill>
              <a:latin typeface="Franklin Gothic Medium Cond" pitchFamily="34" charset="0"/>
            </a:rPr>
            <a:t>६   </a:t>
          </a:r>
          <a:endParaRPr lang="en-US" sz="2800" dirty="0">
            <a:solidFill>
              <a:schemeClr val="bg1"/>
            </a:solidFill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50000"/>
            </a:lnSpc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गन्धर्ववे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दे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ये प्रोक्ताः सप्त षड्जादयः स्वराः ।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62E3AC2A-DDAD-4262-9394-88D68110D66D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50000"/>
            </a:lnSpc>
            <a:buNone/>
          </a:pP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  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त एव वेदे विज्ञेयास्त्रय उच्चादयः स्वराः 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॥ ६ 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2F2142A5-EEB2-4750-8405-4E5251FF8D5F}" type="parTrans" cxnId="{8A152684-DEF8-400C-9DA9-104CD4446C31}">
      <dgm:prSet/>
      <dgm:spPr/>
      <dgm:t>
        <a:bodyPr/>
        <a:lstStyle/>
        <a:p>
          <a:endParaRPr lang="en-IN"/>
        </a:p>
      </dgm:t>
    </dgm:pt>
    <dgm:pt modelId="{BF5F438F-57E7-4159-AFE4-E982066EF727}" type="sibTrans" cxnId="{8A152684-DEF8-400C-9DA9-104CD4446C31}">
      <dgm:prSet/>
      <dgm:spPr/>
      <dgm:t>
        <a:bodyPr/>
        <a:lstStyle/>
        <a:p>
          <a:endParaRPr lang="en-IN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LinFactNeighborX="-628" custLinFactNeighborY="-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2006EE4A-8197-4446-8302-2A1BD538AC66}" type="presOf" srcId="{62E3AC2A-DDAD-4262-9394-88D68110D66D}" destId="{501E39BD-DB5B-4377-B255-ABBFE5B487B8}" srcOrd="0" destOrd="1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8A152684-DEF8-400C-9DA9-104CD4446C31}" srcId="{AB0B83C5-FB89-4DEC-9039-9960545FAAFC}" destId="{62E3AC2A-DDAD-4262-9394-88D68110D66D}" srcOrd="1" destOrd="0" parTransId="{2F2142A5-EEB2-4750-8405-4E5251FF8D5F}" sibTransId="{BF5F438F-57E7-4159-AFE4-E982066EF727}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 anchor="t"/>
        <a:lstStyle/>
        <a:p>
          <a:pPr>
            <a:lnSpc>
              <a:spcPct val="50000"/>
            </a:lnSpc>
          </a:pPr>
          <a:r>
            <a:rPr lang="hi-IN" sz="3200" b="1" u="none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गान्धर्ववेदे ये षड्जादयः सप्त स्वराः प्रोक्ताः, ते एव वेदे उच्चा
दयः त्रयः स्वराः विज्ञेयाः ।</a:t>
          </a:r>
          <a:endParaRPr lang="en-IN" sz="3200" b="1" u="none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solidFill>
                <a:schemeClr val="bg1"/>
              </a:solidFill>
              <a:latin typeface="Franklin Gothic Medium Cond" pitchFamily="34" charset="0"/>
            </a:rPr>
            <a:t>७    </a:t>
          </a:r>
          <a:endParaRPr lang="en-US" sz="2800" dirty="0">
            <a:solidFill>
              <a:schemeClr val="bg1"/>
            </a:solidFill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50000"/>
            </a:lnSpc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उ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च्चौ   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निषादगान्धारौ 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 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नीचावृषभधैवतौ ।
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       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शेषास्तु 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स्व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रिता ज्ञेयाः षड्ज-मध्यम-पञ्च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माः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॥ ७ 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LinFactNeighborX="-891" custLinFactNeighborY="14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 anchor="t"/>
        <a:lstStyle/>
        <a:p>
          <a:pPr>
            <a:lnSpc>
              <a:spcPct val="50000"/>
            </a:lnSpc>
          </a:pPr>
          <a:r>
            <a:rPr lang="hi-IN" sz="3200" b="1" u="none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निषादगान्धारौ उच्चौ, ऋषभर्धैवतो नीचौ ( ज्ञेयाविति शेषः ) ।
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             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शेषाः षड्जमध्यमपञ्चमाः तु स्वरिताः 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ज्ञे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याः ।</a:t>
          </a:r>
          <a:endParaRPr lang="en-IN" sz="3200" b="1" u="none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solidFill>
                <a:schemeClr val="bg1"/>
              </a:solidFill>
              <a:latin typeface="Franklin Gothic Medium Cond" pitchFamily="34" charset="0"/>
            </a:rPr>
            <a:t>८     </a:t>
          </a:r>
          <a:endParaRPr lang="en-US" sz="2800" dirty="0">
            <a:solidFill>
              <a:schemeClr val="bg1"/>
            </a:solidFill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50000"/>
            </a:lnSpc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षड्जो वेदे शिखण्डयास्य ऋषभः स्यादजामुखे ।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38886B40-37E2-42A9-8F6E-9381F2EB6532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50000"/>
            </a:lnSpc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गावो रम्भन्ति गान्धारं क्रौंच श्चैव तु मध्यमम् ॥ ८॥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63CC985F-55F8-4DEE-8A39-34D88E9E48DF}" type="parTrans" cxnId="{3433B13C-223B-4972-9CE4-AEF35CFCD706}">
      <dgm:prSet/>
      <dgm:spPr/>
      <dgm:t>
        <a:bodyPr/>
        <a:lstStyle/>
        <a:p>
          <a:endParaRPr lang="en-IN"/>
        </a:p>
      </dgm:t>
    </dgm:pt>
    <dgm:pt modelId="{8BA6D389-EA98-4A9A-BB83-05D90682C135}" type="sibTrans" cxnId="{3433B13C-223B-4972-9CE4-AEF35CFCD706}">
      <dgm:prSet/>
      <dgm:spPr/>
      <dgm:t>
        <a:bodyPr/>
        <a:lstStyle/>
        <a:p>
          <a:endParaRPr lang="en-IN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LinFactNeighborX="-891" custLinFactNeighborY="14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3433B13C-223B-4972-9CE4-AEF35CFCD706}" srcId="{AB0B83C5-FB89-4DEC-9039-9960545FAAFC}" destId="{38886B40-37E2-42A9-8F6E-9381F2EB6532}" srcOrd="1" destOrd="0" parTransId="{63CC985F-55F8-4DEE-8A39-34D88E9E48DF}" sibTransId="{8BA6D389-EA98-4A9A-BB83-05D90682C135}"/>
    <dgm:cxn modelId="{8AA5DDDA-215D-41A4-BB90-7AE52140B5FC}" type="presOf" srcId="{38886B40-37E2-42A9-8F6E-9381F2EB6532}" destId="{501E39BD-DB5B-4377-B255-ABBFE5B487B8}" srcOrd="0" destOrd="1" presId="urn:microsoft.com/office/officeart/2005/8/layout/chevron2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 anchor="t"/>
        <a:lstStyle/>
        <a:p>
          <a:pPr>
            <a:lnSpc>
              <a:spcPct val="50000"/>
            </a:lnSpc>
          </a:pPr>
          <a:r>
            <a:rPr lang="hi-IN" sz="3200" b="1" u="none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वेदे शिखण्ड्यास्य (स्ये ) पड्जः स्यात्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,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अजामुखे ऋषभः, गावः
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            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गान्धारं रम्भन्ति, क्रौञ्चाः मध्यमं ( 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स्वरं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) ध्वनन्ति च एव तु ।</a:t>
          </a:r>
          <a:endParaRPr lang="en-IN" sz="3200" b="1" u="none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solidFill>
                <a:schemeClr val="bg1"/>
              </a:solidFill>
              <a:latin typeface="Franklin Gothic Medium Cond" pitchFamily="34" charset="0"/>
            </a:rPr>
            <a:t>९      </a:t>
          </a:r>
          <a:endParaRPr lang="en-US" sz="2800" dirty="0">
            <a:solidFill>
              <a:schemeClr val="bg1"/>
            </a:solidFill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100000"/>
            </a:lnSpc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कोकिलः पञ्चमं 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ब्रूते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निषादं तु वदेद् गजः।
आश्व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श्च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धै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वतो ज्ञेयः स्वराः सप्तेति गीयते ।। ९॥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ScaleX="97214" custScaleY="158793" custLinFactNeighborX="-891" custLinFactNeighborY="14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 anchor="t"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hi-IN" sz="3200" b="1" u="none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कोकिलः पञ्चमं ब्रूते, निषादं तु गजः वदेत्, धैव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तः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च आश्व: ज्ञेयः, सप्त स्वराः ( वे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दे 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) इति गीयते ।</a:t>
          </a:r>
          <a:endParaRPr lang="en-IN" sz="3200" b="1" u="none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/>
        <a:lstStyle/>
        <a:p>
          <a:r>
            <a:rPr lang="hi-IN" sz="3600" u="sng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</a:t>
          </a:r>
          <a:r>
            <a:rPr lang="hi-IN" sz="3600" dirty="0">
              <a:solidFill>
                <a:schemeClr val="accent2">
                  <a:lumMod val="50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rPr>
            <a:t> -</a:t>
          </a:r>
          <a:r>
            <a:rPr lang="hi-IN" sz="3600" dirty="0">
              <a:latin typeface="Kokila" panose="020B0604020202020204" pitchFamily="34" charset="0"/>
              <a:cs typeface="Kokila" panose="020B0604020202020204" pitchFamily="34" charset="0"/>
            </a:rPr>
            <a:t> उदात्त च अनुदात्तः च स्वरितः च तत् लक्षणं दैवतं स्थान च वर्णयिष्यामि। </a:t>
          </a:r>
          <a:endParaRPr lang="en-IN" sz="3600" dirty="0"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solidFill>
                <a:schemeClr val="bg1"/>
              </a:solidFill>
              <a:latin typeface="Franklin Gothic Medium Cond" pitchFamily="34" charset="0"/>
            </a:rPr>
            <a:t>१०      </a:t>
          </a:r>
          <a:endParaRPr lang="en-US" sz="2800" dirty="0">
            <a:solidFill>
              <a:schemeClr val="bg1"/>
            </a:solidFill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100000"/>
            </a:lnSpc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निमेषो मात्राकालः स्याद्विद्युत्कालस्तथा परे । अक्षरात्तुल्ययोगाच्च मतिः स्यात्सोमशर्मणः ॥ १० 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ScaleX="97214" custScaleY="158793" custLinFactNeighborX="-891" custLinFactNeighborY="14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 anchor="t"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hi-IN" sz="3200" b="1" u="none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निमेषः मात्राकाल: स्यात् तथा परे विद्युत 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कालः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( मात्राकालः ) सोमशर्मणः मतिः च तुल्ययोगात् अक्षरात् ( मात्रा कालः ) तिष्ठति ।</a:t>
          </a:r>
          <a:endParaRPr lang="en-IN" sz="3200" b="1" u="none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solidFill>
                <a:schemeClr val="bg1"/>
              </a:solidFill>
              <a:latin typeface="Franklin Gothic Medium Cond" pitchFamily="34" charset="0"/>
            </a:rPr>
            <a:t>११      </a:t>
          </a:r>
          <a:endParaRPr lang="en-US" sz="2800" dirty="0">
            <a:solidFill>
              <a:schemeClr val="bg1"/>
            </a:solidFill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100000"/>
            </a:lnSpc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सूर्यरश्मि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प्र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तीकाशात्कणिका यत्र दृश्यते ।
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        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अणुत्वस्य तु सा मात्रा मात्रा च चतुराणवा ॥ ११॥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ScaleX="97214" custScaleY="158793" custLinFactNeighborX="-891" custLinFactNeighborY="14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 anchor="t"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hi-IN" sz="3200" b="1" u="none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यत्र सूर्य रश्मिप्रतीकाशात् कणिका दृश्यते सा तु अणुत्वस्य मात्रा, मात्रा च चतुराणवा ( भवतीति ) ।</a:t>
          </a:r>
          <a:endParaRPr lang="en-IN" sz="3200" b="1" u="none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solidFill>
                <a:schemeClr val="bg1"/>
              </a:solidFill>
              <a:latin typeface="Franklin Gothic Medium Cond" pitchFamily="34" charset="0"/>
            </a:rPr>
            <a:t>१२       </a:t>
          </a:r>
          <a:endParaRPr lang="en-US" sz="2800" dirty="0">
            <a:solidFill>
              <a:schemeClr val="bg1"/>
            </a:solidFill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100000"/>
            </a:lnSpc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मानसे चाणवं विद्यात्कण्ठे विद्याद् द्विराणवम् ।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C2234358-B6DA-4957-8D71-462B914865F9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100000"/>
            </a:lnSpc>
            <a:buNone/>
          </a:pP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 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त्रिराणवं तु जिह्वाग्रे निःसृतं मात्रिकं विदुः ॥ १२ 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283131-B87F-420E-9DEB-1343F0612DD1}" type="parTrans" cxnId="{E7AC797D-EF67-48FF-B1AC-1E468208A850}">
      <dgm:prSet/>
      <dgm:spPr/>
      <dgm:t>
        <a:bodyPr/>
        <a:lstStyle/>
        <a:p>
          <a:endParaRPr lang="en-IN"/>
        </a:p>
      </dgm:t>
    </dgm:pt>
    <dgm:pt modelId="{EA4606DE-51ED-4FAB-B087-843865590B7E}" type="sibTrans" cxnId="{E7AC797D-EF67-48FF-B1AC-1E468208A850}">
      <dgm:prSet/>
      <dgm:spPr/>
      <dgm:t>
        <a:bodyPr/>
        <a:lstStyle/>
        <a:p>
          <a:endParaRPr lang="en-IN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ScaleX="97214" custScaleY="158793" custLinFactNeighborX="-891" custLinFactNeighborY="14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E299E0E2-3159-4C50-B846-2459070734A4}" type="presOf" srcId="{C2234358-B6DA-4957-8D71-462B914865F9}" destId="{501E39BD-DB5B-4377-B255-ABBFE5B487B8}" srcOrd="0" destOrd="1" presId="urn:microsoft.com/office/officeart/2005/8/layout/chevron2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E7AC797D-EF67-48FF-B1AC-1E468208A850}" srcId="{AB0B83C5-FB89-4DEC-9039-9960545FAAFC}" destId="{C2234358-B6DA-4957-8D71-462B914865F9}" srcOrd="1" destOrd="0" parTransId="{86283131-B87F-420E-9DEB-1343F0612DD1}" sibTransId="{EA4606DE-51ED-4FAB-B087-843865590B7E}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 anchor="t"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hi-IN" sz="3200" b="1" u="none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मानसे च आणवं विद्यात्, ( यदा ) कण्ठे ( समागतो वर्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णः)(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तदा तं ) द्विराणवं विद्यात्, तु जिह्वाग्रे त्रिराणवं ( विद्यात्) निः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सृत,मात्रिकं विदुः ॥</a:t>
          </a:r>
          <a:endParaRPr lang="en-IN" sz="3200" b="1" u="none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solidFill>
                <a:schemeClr val="bg1"/>
              </a:solidFill>
              <a:latin typeface="Franklin Gothic Medium Cond" pitchFamily="34" charset="0"/>
            </a:rPr>
            <a:t>१३         </a:t>
          </a:r>
          <a:endParaRPr lang="en-US" sz="2800" dirty="0">
            <a:solidFill>
              <a:schemeClr val="bg1"/>
            </a:solidFill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100000"/>
            </a:lnSpc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अवग्रहे तु कालः स्यादर्धमात्रात्मको हि</a:t>
          </a:r>
          <a:r>
            <a:rPr lang="en-US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सः ।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3398F9D9-5ED9-4ACE-900D-4436E3EC74E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100000"/>
            </a:lnSpc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पदयोरन्तरे काल एकमात्रा विधीयते ॥ १३ 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D4FD67C7-E80E-47F8-8038-4AA30CEB2AF5}" type="parTrans" cxnId="{32AA3BFC-6707-4131-83C0-400EB60B30C7}">
      <dgm:prSet/>
      <dgm:spPr/>
      <dgm:t>
        <a:bodyPr/>
        <a:lstStyle/>
        <a:p>
          <a:endParaRPr lang="en-IN"/>
        </a:p>
      </dgm:t>
    </dgm:pt>
    <dgm:pt modelId="{022BC6DC-E953-42F4-8BE7-EF715430C7E1}" type="sibTrans" cxnId="{32AA3BFC-6707-4131-83C0-400EB60B30C7}">
      <dgm:prSet/>
      <dgm:spPr/>
      <dgm:t>
        <a:bodyPr/>
        <a:lstStyle/>
        <a:p>
          <a:endParaRPr lang="en-IN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ScaleX="97214" custScaleY="158793" custLinFactNeighborX="-891" custLinFactNeighborY="14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8AF2FC73-8393-4DE3-8A5E-853678262376}" type="presOf" srcId="{3398F9D9-5ED9-4ACE-900D-4436E3EC74EC}" destId="{501E39BD-DB5B-4377-B255-ABBFE5B487B8}" srcOrd="0" destOrd="1" presId="urn:microsoft.com/office/officeart/2005/8/layout/chevron2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32AA3BFC-6707-4131-83C0-400EB60B30C7}" srcId="{AB0B83C5-FB89-4DEC-9039-9960545FAAFC}" destId="{3398F9D9-5ED9-4ACE-900D-4436E3EC74EC}" srcOrd="1" destOrd="0" parTransId="{D4FD67C7-E80E-47F8-8038-4AA30CEB2AF5}" sibTransId="{022BC6DC-E953-42F4-8BE7-EF715430C7E1}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 anchor="t"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hi-IN" sz="3200" b="1" u="none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-अवग्रह तु ( यः) कालः सः अर्धमात्रात्मकः स्यात् 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पद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यो: अ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न्तरे 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काले एकमात्रा विधीयते ।</a:t>
          </a:r>
          <a:endParaRPr lang="en-IN" sz="3200" b="1" u="none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solidFill>
                <a:schemeClr val="bg1"/>
              </a:solidFill>
              <a:latin typeface="Franklin Gothic Medium Cond" pitchFamily="34" charset="0"/>
            </a:rPr>
            <a:t>१४          </a:t>
          </a:r>
          <a:endParaRPr lang="en-US" sz="2800" dirty="0">
            <a:solidFill>
              <a:schemeClr val="bg1"/>
            </a:solidFill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100000"/>
            </a:lnSpc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ऋचोऽधै तु द्विमात्रः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स्यात्त्रिमात्रः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स्यादृगन्तके ।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4CD3FD49-D2E1-42A8-A226-6E55E55D47B9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100000"/>
            </a:lnSpc>
            <a:buNone/>
          </a:pP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    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रिक्तन्तु पाणिमुत्क्षिप्य द्वे मात्रे धारयेद् बुधः ॥ १४ 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1C26D3ED-8F26-4A6C-8A85-39C14493A5A8}" type="parTrans" cxnId="{6303EECF-BE7F-4AA7-8F2E-F46395B63224}">
      <dgm:prSet/>
      <dgm:spPr/>
      <dgm:t>
        <a:bodyPr/>
        <a:lstStyle/>
        <a:p>
          <a:endParaRPr lang="en-IN"/>
        </a:p>
      </dgm:t>
    </dgm:pt>
    <dgm:pt modelId="{C0B58B02-621D-404C-B724-C7EFFA612C44}" type="sibTrans" cxnId="{6303EECF-BE7F-4AA7-8F2E-F46395B63224}">
      <dgm:prSet/>
      <dgm:spPr/>
      <dgm:t>
        <a:bodyPr/>
        <a:lstStyle/>
        <a:p>
          <a:endParaRPr lang="en-IN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ScaleX="97214" custScaleY="158793" custLinFactNeighborX="-891" custLinFactNeighborY="14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6303EECF-BE7F-4AA7-8F2E-F46395B63224}" srcId="{AB0B83C5-FB89-4DEC-9039-9960545FAAFC}" destId="{4CD3FD49-D2E1-42A8-A226-6E55E55D47B9}" srcOrd="1" destOrd="0" parTransId="{1C26D3ED-8F26-4A6C-8A85-39C14493A5A8}" sibTransId="{C0B58B02-621D-404C-B724-C7EFFA612C44}"/>
    <dgm:cxn modelId="{11F64325-C599-42D6-A06F-A4CB848E7259}" type="presOf" srcId="{4CD3FD49-D2E1-42A8-A226-6E55E55D47B9}" destId="{501E39BD-DB5B-4377-B255-ABBFE5B487B8}" srcOrd="0" destOrd="1" presId="urn:microsoft.com/office/officeart/2005/8/layout/chevron2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 anchor="t"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hi-IN" sz="3200" b="1" u="none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ऋचः अर्धे द्विमात्र: ( का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लः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) स्यात् ऋक् अन्तके तु त्रि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मात्रः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(कालः ) स्यात्, तु बुधः रिक्त पाणिम् उत्क्षिप्त द्वे मात्रे धारयेत् ।</a:t>
          </a:r>
          <a:endParaRPr lang="en-IN" sz="3200" b="1" u="none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latin typeface="Franklin Gothic Medium Cond" pitchFamily="34" charset="0"/>
            </a:rPr>
            <a:t>२ </a:t>
          </a:r>
          <a:endParaRPr lang="en-US" sz="2800" dirty="0"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/>
        <a:lstStyle/>
        <a:p>
          <a:pPr algn="ctr">
            <a:buNone/>
          </a:pPr>
          <a:r>
            <a:rPr lang="hi-IN" sz="400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उदात्त श्च न उदात्त श्च स्वरित श्च तथैव तत् ।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1F90FDB5-3C41-47FA-9B13-96365CAEF459}">
      <dgm:prSet custT="1"/>
      <dgm:spPr/>
      <dgm:t>
        <a:bodyPr/>
        <a:lstStyle/>
        <a:p>
          <a:pPr algn="ctr">
            <a:buNone/>
          </a:pPr>
          <a:r>
            <a:rPr lang="hi-IN" sz="40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लक्षणं वर्णयिष्यामि दैवतं स्थानमेव च ॥१॥</a:t>
          </a:r>
          <a:endParaRPr lang="en-US" sz="40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228C64F1-25A0-4A70-AB2D-11327BEDA42D}" type="parTrans" cxnId="{A544FEDE-A9D3-419B-8D88-FA395DBDA9EF}">
      <dgm:prSet/>
      <dgm:spPr/>
      <dgm:t>
        <a:bodyPr/>
        <a:lstStyle/>
        <a:p>
          <a:endParaRPr lang="en-IN"/>
        </a:p>
      </dgm:t>
    </dgm:pt>
    <dgm:pt modelId="{E17E5A48-2D43-47CC-935F-43C621F4A8CC}" type="sibTrans" cxnId="{A544FEDE-A9D3-419B-8D88-FA395DBDA9EF}">
      <dgm:prSet/>
      <dgm:spPr/>
      <dgm:t>
        <a:bodyPr/>
        <a:lstStyle/>
        <a:p>
          <a:endParaRPr lang="en-IN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LinFactNeighborX="-628" custLinFactNeighborY="-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A544FEDE-A9D3-419B-8D88-FA395DBDA9EF}" srcId="{AB0B83C5-FB89-4DEC-9039-9960545FAAFC}" destId="{1F90FDB5-3C41-47FA-9B13-96365CAEF459}" srcOrd="1" destOrd="0" parTransId="{228C64F1-25A0-4A70-AB2D-11327BEDA42D}" sibTransId="{E17E5A48-2D43-47CC-935F-43C621F4A8CC}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E23DA905-4134-4F98-87E7-6D3DBE0EF1E3}" type="presOf" srcId="{1F90FDB5-3C41-47FA-9B13-96365CAEF459}" destId="{501E39BD-DB5B-4377-B255-ABBFE5B487B8}" srcOrd="0" destOrd="1" presId="urn:microsoft.com/office/officeart/2005/8/layout/chevron2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solidFill>
                <a:schemeClr val="bg1"/>
              </a:solidFill>
              <a:latin typeface="Franklin Gothic Medium Cond" pitchFamily="34" charset="0"/>
            </a:rPr>
            <a:t>१५         </a:t>
          </a:r>
          <a:endParaRPr lang="en-US" sz="2800" dirty="0">
            <a:solidFill>
              <a:schemeClr val="bg1"/>
            </a:solidFill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100000"/>
            </a:lnSpc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विवृत्तौ चावसाने च ऋचोऽ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र्द्धे 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च तथा परे ।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FC00EC22-AB32-474C-A5E6-45816BBE6B87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 anchor="b"/>
        <a:lstStyle/>
        <a:p>
          <a:pPr algn="ctr">
            <a:lnSpc>
              <a:spcPct val="100000"/>
            </a:lnSpc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पदे च पादसंस्थाने शून्यहस्तं विधीयते ॥ १५ 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07E8DE9D-4778-4DF2-9B1C-B3B81A62FE29}" type="parTrans" cxnId="{62FAAE7C-CB17-4948-AD46-D6F1D4D647AB}">
      <dgm:prSet/>
      <dgm:spPr/>
      <dgm:t>
        <a:bodyPr/>
        <a:lstStyle/>
        <a:p>
          <a:endParaRPr lang="en-IN"/>
        </a:p>
      </dgm:t>
    </dgm:pt>
    <dgm:pt modelId="{68F3D3FD-620E-4CC9-9316-BD2DA6E94B35}" type="sibTrans" cxnId="{62FAAE7C-CB17-4948-AD46-D6F1D4D647AB}">
      <dgm:prSet/>
      <dgm:spPr/>
      <dgm:t>
        <a:bodyPr/>
        <a:lstStyle/>
        <a:p>
          <a:endParaRPr lang="en-IN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ScaleX="97214" custScaleY="158793" custLinFactNeighborX="-891" custLinFactNeighborY="147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FAEE34DB-DD2B-409A-8F9B-D67F695BCB67}" type="presOf" srcId="{FC00EC22-AB32-474C-A5E6-45816BBE6B87}" destId="{501E39BD-DB5B-4377-B255-ABBFE5B487B8}" srcOrd="0" destOrd="1" presId="urn:microsoft.com/office/officeart/2005/8/layout/chevron2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62FAAE7C-CB17-4948-AD46-D6F1D4D647AB}" srcId="{AB0B83C5-FB89-4DEC-9039-9960545FAAFC}" destId="{FC00EC22-AB32-474C-A5E6-45816BBE6B87}" srcOrd="1" destOrd="0" parTransId="{07E8DE9D-4778-4DF2-9B1C-B3B81A62FE29}" sibTransId="{68F3D3FD-620E-4CC9-9316-BD2DA6E94B35}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 anchor="t"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hi-IN" sz="3200" b="1" u="none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वि</a:t>
          </a:r>
          <a:r>
            <a:rPr lang="sa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वृ</a:t>
          </a:r>
          <a:r>
            <a:rPr lang="hi-IN" sz="3200" b="1" u="none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त्तौ च अवसाने च ऋचः अर्धे च तथा परे पदे पाद संस्थाने च शून्यहस्तं विधीयते ।</a:t>
          </a:r>
          <a:endParaRPr lang="en-IN" sz="3200" b="1" u="none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latin typeface="Franklin Gothic Medium Cond" pitchFamily="34" charset="0"/>
            </a:rPr>
            <a:t>२  </a:t>
          </a:r>
          <a:endParaRPr lang="en-US" sz="2800" dirty="0"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/>
        <a:lstStyle/>
        <a:p>
          <a:pPr algn="ctr"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शुक्लमुच्चं विजानीयात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न्नी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चं लोहितमेव च ।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C48BAB9C-66D9-4044-A0C7-9950108E3E45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/>
        <a:lstStyle/>
        <a:p>
          <a:pPr algn="ctr"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श्यामन्तु स्वरितं विद्यादर्</a:t>
          </a:r>
          <a:r>
            <a:rPr lang="sa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ग्नि</a:t>
          </a: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मुच्चस्य दैवतम् ॥२॥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0765923A-6DC2-4985-81A3-DB4CF03EDF63}" type="parTrans" cxnId="{9006C6F3-DD41-47CC-9BA0-21871D149CDE}">
      <dgm:prSet/>
      <dgm:spPr/>
      <dgm:t>
        <a:bodyPr/>
        <a:lstStyle/>
        <a:p>
          <a:endParaRPr lang="en-IN"/>
        </a:p>
      </dgm:t>
    </dgm:pt>
    <dgm:pt modelId="{16456990-F934-40F7-A735-75A9F0A10713}" type="sibTrans" cxnId="{9006C6F3-DD41-47CC-9BA0-21871D149CDE}">
      <dgm:prSet/>
      <dgm:spPr/>
      <dgm:t>
        <a:bodyPr/>
        <a:lstStyle/>
        <a:p>
          <a:endParaRPr lang="en-IN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LinFactNeighborX="-628" custLinFactNeighborY="-1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83A3E9A8-4FFC-447E-9FFA-4358A81EB596}" type="presOf" srcId="{C48BAB9C-66D9-4044-A0C7-9950108E3E45}" destId="{501E39BD-DB5B-4377-B255-ABBFE5B487B8}" srcOrd="0" destOrd="1" presId="urn:microsoft.com/office/officeart/2005/8/layout/chevron2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9006C6F3-DD41-47CC-9BA0-21871D149CDE}" srcId="{AB0B83C5-FB89-4DEC-9039-9960545FAAFC}" destId="{C48BAB9C-66D9-4044-A0C7-9950108E3E45}" srcOrd="1" destOrd="0" parTransId="{0765923A-6DC2-4985-81A3-DB4CF03EDF63}" sibTransId="{16456990-F934-40F7-A735-75A9F0A10713}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/>
        <a:lstStyle/>
        <a:p>
          <a:r>
            <a:rPr lang="hi-IN" sz="3200" u="sng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</a:t>
          </a:r>
          <a:r>
            <a:rPr lang="en-US" sz="3200" u="sng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-उच्च शुक्लं विजानीयात्, नीचं लोहितं एव च स्वरि</a:t>
          </a:r>
          <a:r>
            <a:rPr lang="sa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तं</a:t>
          </a:r>
          <a:r>
            <a:rPr lang="hi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तु श्याम विद्यात् ( देवतानि च क्रमेण ) उच्चस्य अग्नि देवता ।</a:t>
          </a:r>
          <a:endParaRPr lang="en-IN" sz="3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latin typeface="Franklin Gothic Medium Cond" pitchFamily="34" charset="0"/>
            </a:rPr>
            <a:t>३  </a:t>
          </a:r>
          <a:endParaRPr lang="en-US" sz="2800" dirty="0"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/>
        <a:lstStyle/>
        <a:p>
          <a:pPr algn="ctr"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नीचे सोमं विजानीयात् स्वरिते सविता भवेत् ।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DC7E3BE8-B566-465E-BB07-0C32A5A1D4A3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/>
        <a:lstStyle/>
        <a:p>
          <a:pPr algn="ctr"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उदात्तं ब्राह्मणं विद्यान्नीचं क्षत्रियमेव च ॥ ३ 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C6BF4D92-10A0-49D6-9F58-E8AFEB6C2F73}" type="parTrans" cxnId="{CD382FF8-0CA7-402A-BA7F-890CF0D07D4B}">
      <dgm:prSet/>
      <dgm:spPr/>
      <dgm:t>
        <a:bodyPr/>
        <a:lstStyle/>
        <a:p>
          <a:endParaRPr lang="en-IN"/>
        </a:p>
      </dgm:t>
    </dgm:pt>
    <dgm:pt modelId="{546315F5-7789-44A7-A563-C9D4335F876A}" type="sibTrans" cxnId="{CD382FF8-0CA7-402A-BA7F-890CF0D07D4B}">
      <dgm:prSet/>
      <dgm:spPr/>
      <dgm:t>
        <a:bodyPr/>
        <a:lstStyle/>
        <a:p>
          <a:endParaRPr lang="en-IN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ScaleX="89042" custScaleY="113520" custLinFactNeighborX="-1700" custLinFactNeighborY="-90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CD382FF8-0CA7-402A-BA7F-890CF0D07D4B}" srcId="{AB0B83C5-FB89-4DEC-9039-9960545FAAFC}" destId="{DC7E3BE8-B566-465E-BB07-0C32A5A1D4A3}" srcOrd="1" destOrd="0" parTransId="{C6BF4D92-10A0-49D6-9F58-E8AFEB6C2F73}" sibTransId="{546315F5-7789-44A7-A563-C9D4335F876A}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C5E91761-A727-415C-B400-D28FF7F5C7DF}" type="presOf" srcId="{DC7E3BE8-B566-465E-BB07-0C32A5A1D4A3}" destId="{501E39BD-DB5B-4377-B255-ABBFE5B487B8}" srcOrd="0" destOrd="1" presId="urn:microsoft.com/office/officeart/2005/8/layout/chevron2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/>
        <a:lstStyle/>
        <a:p>
          <a:r>
            <a:rPr lang="hi-IN" sz="3200" u="sng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</a:t>
          </a:r>
          <a:r>
            <a:rPr lang="en-US" sz="3200" u="sng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-( अपि च ) नीचे सोमं विजानीयात् । स्वरिते सविता भवेत् । ( जातयश्च ) उदात्त ब्राह्मण विद्यात्, च नीचे क्षत्रिय एव ।</a:t>
          </a:r>
          <a:endParaRPr lang="en-IN" sz="3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5CA3FB5-EC2E-4983-8D64-5D4723B0D339}" type="doc">
      <dgm:prSet loTypeId="urn:microsoft.com/office/officeart/2005/8/layout/chevron2" loCatId="list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0B83C5-FB89-4DEC-9039-9960545FAAFC}">
      <dgm:prSet phldrT="[Text]" custT="1"/>
      <dgm:spPr>
        <a:scene3d>
          <a:camera prst="orthographicFront"/>
          <a:lightRig rig="chilly" dir="t"/>
        </a:scene3d>
        <a:sp3d prstMaterial="translucentPowder">
          <a:bevelT w="127000" h="25400" prst="relaxedInset"/>
        </a:sp3d>
      </dgm:spPr>
      <dgm:t>
        <a:bodyPr lIns="0" tIns="548640" rIns="0" bIns="0" anchor="b" anchorCtr="0"/>
        <a:lstStyle/>
        <a:p>
          <a:r>
            <a:rPr lang="sa-IN" sz="2800" dirty="0">
              <a:latin typeface="Franklin Gothic Medium Cond" pitchFamily="34" charset="0"/>
            </a:rPr>
            <a:t>४   </a:t>
          </a:r>
          <a:endParaRPr lang="en-US" sz="2800" dirty="0">
            <a:latin typeface="Franklin Gothic Medium Cond" pitchFamily="34" charset="0"/>
          </a:endParaRPr>
        </a:p>
      </dgm:t>
    </dgm:pt>
    <dgm:pt modelId="{B58D2977-61F0-4289-9161-9B0B2599E20F}" type="parTrans" cxnId="{138FA0F0-3A8A-489D-8888-3468BC9B23C0}">
      <dgm:prSet/>
      <dgm:spPr/>
      <dgm:t>
        <a:bodyPr/>
        <a:lstStyle/>
        <a:p>
          <a:endParaRPr lang="en-US"/>
        </a:p>
      </dgm:t>
    </dgm:pt>
    <dgm:pt modelId="{0481E9B4-5897-4277-A3CD-9E8AC8BA9C21}" type="sibTrans" cxnId="{138FA0F0-3A8A-489D-8888-3468BC9B23C0}">
      <dgm:prSet/>
      <dgm:spPr/>
      <dgm:t>
        <a:bodyPr/>
        <a:lstStyle/>
        <a:p>
          <a:endParaRPr lang="en-US"/>
        </a:p>
      </dgm:t>
    </dgm:pt>
    <dgm:pt modelId="{C7AEF8A6-7FC5-4512-8214-026FBFB2096C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/>
        <a:lstStyle/>
        <a:p>
          <a:pPr algn="ctr"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वैश्यन्तु स्वरितं विद्याद् भारद्वाजमुदात्तकम् ।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35C80211-5C7B-4081-9B36-C805ED697AF2}" type="parTrans" cxnId="{A592710F-4E29-4D69-93A8-BEF7B5AD3521}">
      <dgm:prSet/>
      <dgm:spPr/>
      <dgm:t>
        <a:bodyPr/>
        <a:lstStyle/>
        <a:p>
          <a:endParaRPr lang="en-US"/>
        </a:p>
      </dgm:t>
    </dgm:pt>
    <dgm:pt modelId="{CF221CC4-5429-4D72-A579-08BD6747E6FA}" type="sibTrans" cxnId="{A592710F-4E29-4D69-93A8-BEF7B5AD3521}">
      <dgm:prSet/>
      <dgm:spPr/>
      <dgm:t>
        <a:bodyPr/>
        <a:lstStyle/>
        <a:p>
          <a:endParaRPr lang="en-US"/>
        </a:p>
      </dgm:t>
    </dgm:pt>
    <dgm:pt modelId="{B9658568-4FDB-4239-B868-AEA3EC676171}">
      <dgm:prSet phldrT="[Text]" custT="1"/>
      <dgm:sp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gm:spPr>
      <dgm:t>
        <a:bodyPr/>
        <a:lstStyle/>
        <a:p>
          <a:pPr algn="ctr">
            <a:buNone/>
          </a:pPr>
          <a:r>
            <a:rPr lang="hi-IN" sz="4000" b="1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नीचं गौतममित्याहुर्गाग्यं च स्वरितं विदुः ॥ ४॥</a:t>
          </a:r>
          <a:endParaRPr lang="en-US" sz="4000" b="1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7BDCF0B9-1BF0-445A-9338-977C251E5EF3}" type="parTrans" cxnId="{684860C5-0D8D-4EFE-BDF7-32EA6699EA78}">
      <dgm:prSet/>
      <dgm:spPr/>
      <dgm:t>
        <a:bodyPr/>
        <a:lstStyle/>
        <a:p>
          <a:endParaRPr lang="en-IN"/>
        </a:p>
      </dgm:t>
    </dgm:pt>
    <dgm:pt modelId="{87092F0B-1295-475B-85B7-D85854B5BC96}" type="sibTrans" cxnId="{684860C5-0D8D-4EFE-BDF7-32EA6699EA78}">
      <dgm:prSet/>
      <dgm:spPr/>
      <dgm:t>
        <a:bodyPr/>
        <a:lstStyle/>
        <a:p>
          <a:endParaRPr lang="en-IN"/>
        </a:p>
      </dgm:t>
    </dgm:pt>
    <dgm:pt modelId="{6008C808-7E0D-4A1F-A2C4-0DC113F5539E}" type="pres">
      <dgm:prSet presAssocID="{35CA3FB5-EC2E-4983-8D64-5D4723B0D3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3F94E9-4A56-4501-9FCD-B723E34F41BD}" type="pres">
      <dgm:prSet presAssocID="{AB0B83C5-FB89-4DEC-9039-9960545FAAFC}" presName="composite" presStyleCnt="0"/>
      <dgm:spPr/>
    </dgm:pt>
    <dgm:pt modelId="{62DFEF69-5570-4AAE-80E7-FD7F21FDEBD4}" type="pres">
      <dgm:prSet presAssocID="{AB0B83C5-FB89-4DEC-9039-9960545FAAF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E39BD-DB5B-4377-B255-ABBFE5B487B8}" type="pres">
      <dgm:prSet presAssocID="{AB0B83C5-FB89-4DEC-9039-9960545FAAFC}" presName="descendantText" presStyleLbl="alignAcc1" presStyleIdx="0" presStyleCnt="1" custScaleX="89042" custScaleY="113520" custLinFactNeighborX="-1700" custLinFactNeighborY="-90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26F2CB-D5C9-424C-93BF-E009496365F1}" type="presOf" srcId="{C7AEF8A6-7FC5-4512-8214-026FBFB2096C}" destId="{501E39BD-DB5B-4377-B255-ABBFE5B487B8}" srcOrd="0" destOrd="0" presId="urn:microsoft.com/office/officeart/2005/8/layout/chevron2"/>
    <dgm:cxn modelId="{A592710F-4E29-4D69-93A8-BEF7B5AD3521}" srcId="{AB0B83C5-FB89-4DEC-9039-9960545FAAFC}" destId="{C7AEF8A6-7FC5-4512-8214-026FBFB2096C}" srcOrd="0" destOrd="0" parTransId="{35C80211-5C7B-4081-9B36-C805ED697AF2}" sibTransId="{CF221CC4-5429-4D72-A579-08BD6747E6FA}"/>
    <dgm:cxn modelId="{4A4D23DE-0D68-4B80-9334-B4F473937D16}" type="presOf" srcId="{35CA3FB5-EC2E-4983-8D64-5D4723B0D339}" destId="{6008C808-7E0D-4A1F-A2C4-0DC113F5539E}" srcOrd="0" destOrd="0" presId="urn:microsoft.com/office/officeart/2005/8/layout/chevron2"/>
    <dgm:cxn modelId="{684860C5-0D8D-4EFE-BDF7-32EA6699EA78}" srcId="{AB0B83C5-FB89-4DEC-9039-9960545FAAFC}" destId="{B9658568-4FDB-4239-B868-AEA3EC676171}" srcOrd="1" destOrd="0" parTransId="{7BDCF0B9-1BF0-445A-9338-977C251E5EF3}" sibTransId="{87092F0B-1295-475B-85B7-D85854B5BC96}"/>
    <dgm:cxn modelId="{138FA0F0-3A8A-489D-8888-3468BC9B23C0}" srcId="{35CA3FB5-EC2E-4983-8D64-5D4723B0D339}" destId="{AB0B83C5-FB89-4DEC-9039-9960545FAAFC}" srcOrd="0" destOrd="0" parTransId="{B58D2977-61F0-4289-9161-9B0B2599E20F}" sibTransId="{0481E9B4-5897-4277-A3CD-9E8AC8BA9C21}"/>
    <dgm:cxn modelId="{2F4FE053-DE52-4C93-AE2C-CBB9C5E61562}" type="presOf" srcId="{B9658568-4FDB-4239-B868-AEA3EC676171}" destId="{501E39BD-DB5B-4377-B255-ABBFE5B487B8}" srcOrd="0" destOrd="1" presId="urn:microsoft.com/office/officeart/2005/8/layout/chevron2"/>
    <dgm:cxn modelId="{E6DFA58E-E824-4BA1-9DE9-1E1C72AF8393}" type="presOf" srcId="{AB0B83C5-FB89-4DEC-9039-9960545FAAFC}" destId="{62DFEF69-5570-4AAE-80E7-FD7F21FDEBD4}" srcOrd="0" destOrd="0" presId="urn:microsoft.com/office/officeart/2005/8/layout/chevron2"/>
    <dgm:cxn modelId="{5AACCBF7-E186-4DCA-8C73-2E55A128C61A}" type="presParOf" srcId="{6008C808-7E0D-4A1F-A2C4-0DC113F5539E}" destId="{143F94E9-4A56-4501-9FCD-B723E34F41BD}" srcOrd="0" destOrd="0" presId="urn:microsoft.com/office/officeart/2005/8/layout/chevron2"/>
    <dgm:cxn modelId="{02D0825B-742E-43B8-928C-A6D8D564457C}" type="presParOf" srcId="{143F94E9-4A56-4501-9FCD-B723E34F41BD}" destId="{62DFEF69-5570-4AAE-80E7-FD7F21FDEBD4}" srcOrd="0" destOrd="0" presId="urn:microsoft.com/office/officeart/2005/8/layout/chevron2"/>
    <dgm:cxn modelId="{E84A84F4-467B-4B50-BFF9-B07246C52358}" type="presParOf" srcId="{143F94E9-4A56-4501-9FCD-B723E34F41BD}" destId="{501E39BD-DB5B-4377-B255-ABBFE5B487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1690930-8FC1-475F-87C6-44600E55CC5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EE46A2DE-5E35-4E69-BC4E-E60D33B84D99}">
      <dgm:prSet custT="1"/>
      <dgm:spPr/>
      <dgm:t>
        <a:bodyPr/>
        <a:lstStyle/>
        <a:p>
          <a:r>
            <a:rPr lang="hi-IN" sz="3200" u="sng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</a:t>
          </a:r>
          <a:r>
            <a:rPr lang="en-US" sz="3200" u="sng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–स्वरि</a:t>
          </a:r>
          <a:r>
            <a:rPr lang="sa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तं </a:t>
          </a:r>
          <a:r>
            <a:rPr lang="hi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तु वैश्यं विद्यात् ( इति जातिविचारः )। उदात्त</a:t>
          </a:r>
          <a:r>
            <a:rPr lang="sa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कं </a:t>
          </a:r>
          <a:r>
            <a:rPr lang="hi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भारद्वाज ( विद्यात् ), नीचे गौतमम् इति आहुः,स्वरितं च पुनः</a:t>
          </a:r>
          <a:r>
            <a:rPr lang="sa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गार्ग्यं </a:t>
          </a:r>
          <a:r>
            <a:rPr lang="hi-IN" sz="3200" u="sng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विदुः ।</a:t>
          </a:r>
          <a:endParaRPr lang="en-IN" sz="3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gm:t>
    </dgm:pt>
    <dgm:pt modelId="{86CD1336-266B-436A-A7BA-3EECA228B66C}" type="parTrans" cxnId="{A20AB9EC-976D-46B5-B5FF-F83A7F77A181}">
      <dgm:prSet/>
      <dgm:spPr/>
      <dgm:t>
        <a:bodyPr/>
        <a:lstStyle/>
        <a:p>
          <a:endParaRPr lang="en-IN"/>
        </a:p>
      </dgm:t>
    </dgm:pt>
    <dgm:pt modelId="{E40005C2-7326-4605-991B-9937E35B68AC}" type="sibTrans" cxnId="{A20AB9EC-976D-46B5-B5FF-F83A7F77A181}">
      <dgm:prSet/>
      <dgm:spPr/>
      <dgm:t>
        <a:bodyPr/>
        <a:lstStyle/>
        <a:p>
          <a:endParaRPr lang="en-IN"/>
        </a:p>
      </dgm:t>
    </dgm:pt>
    <dgm:pt modelId="{04CE097F-747C-412C-8E8A-6281CE032DEC}" type="pres">
      <dgm:prSet presAssocID="{B1690930-8FC1-475F-87C6-44600E55CC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E84503-E0A3-49D0-A468-CDE6E027B8E3}" type="pres">
      <dgm:prSet presAssocID="{EE46A2DE-5E35-4E69-BC4E-E60D33B84D99}" presName="parentText" presStyleLbl="node1" presStyleIdx="0" presStyleCnt="1" custLinFactNeighborX="-380" custLinFactNeighborY="159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0AB9EC-976D-46B5-B5FF-F83A7F77A181}" srcId="{B1690930-8FC1-475F-87C6-44600E55CC5E}" destId="{EE46A2DE-5E35-4E69-BC4E-E60D33B84D99}" srcOrd="0" destOrd="0" parTransId="{86CD1336-266B-436A-A7BA-3EECA228B66C}" sibTransId="{E40005C2-7326-4605-991B-9937E35B68AC}"/>
    <dgm:cxn modelId="{984FC92E-A192-47C2-8BD8-8F0765313603}" type="presOf" srcId="{EE46A2DE-5E35-4E69-BC4E-E60D33B84D99}" destId="{FDE84503-E0A3-49D0-A468-CDE6E027B8E3}" srcOrd="0" destOrd="0" presId="urn:microsoft.com/office/officeart/2005/8/layout/vList2"/>
    <dgm:cxn modelId="{B54209B6-118D-4C3F-BD58-BF0A7BCD1C8E}" type="presOf" srcId="{B1690930-8FC1-475F-87C6-44600E55CC5E}" destId="{04CE097F-747C-412C-8E8A-6281CE032DEC}" srcOrd="0" destOrd="0" presId="urn:microsoft.com/office/officeart/2005/8/layout/vList2"/>
    <dgm:cxn modelId="{D9CFE661-23A9-46C6-A132-A17826ACD01D}" type="presParOf" srcId="{04CE097F-747C-412C-8E8A-6281CE032DEC}" destId="{FDE84503-E0A3-49D0-A468-CDE6E027B8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273784" y="275569"/>
          <a:ext cx="1825229" cy="127766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latin typeface="Franklin Gothic Medium Cond" pitchFamily="34" charset="0"/>
            </a:rPr>
            <a:t>१ </a:t>
          </a:r>
          <a:endParaRPr lang="en-US" sz="2800" kern="1200" dirty="0">
            <a:latin typeface="Franklin Gothic Medium Cond" pitchFamily="34" charset="0"/>
          </a:endParaRPr>
        </a:p>
      </dsp:txBody>
      <dsp:txXfrm rot="-5400000">
        <a:off x="1" y="640614"/>
        <a:ext cx="1277660" cy="547569"/>
      </dsp:txXfrm>
    </dsp:sp>
    <dsp:sp modelId="{501E39BD-DB5B-4377-B255-ABBFE5B487B8}">
      <dsp:nvSpPr>
        <dsp:cNvPr id="0" name=""/>
        <dsp:cNvSpPr/>
      </dsp:nvSpPr>
      <dsp:spPr>
        <a:xfrm rot="5400000">
          <a:off x="5282726" y="-4063553"/>
          <a:ext cx="1187023" cy="9314139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उदात्त श्च न उदात्त श्च स्वरित श्च तथैव तत् ।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लक्षणं वर्णयिष्यामि दैवतं स्थानमेव च ॥१॥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219168" y="57951"/>
        <a:ext cx="9256193" cy="107113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4135" y="343782"/>
          <a:ext cx="1739588" cy="1217712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latin typeface="Franklin Gothic Medium Cond" pitchFamily="34" charset="0"/>
            </a:rPr>
            <a:t>५    </a:t>
          </a:r>
          <a:endParaRPr lang="en-US" sz="2800" kern="1200" dirty="0">
            <a:latin typeface="Franklin Gothic Medium Cond" pitchFamily="34" charset="0"/>
          </a:endParaRPr>
        </a:p>
      </dsp:txBody>
      <dsp:txXfrm rot="-5400000">
        <a:off x="256803" y="691700"/>
        <a:ext cx="1217712" cy="521876"/>
      </dsp:txXfrm>
    </dsp:sp>
    <dsp:sp modelId="{501E39BD-DB5B-4377-B255-ABBFE5B487B8}">
      <dsp:nvSpPr>
        <dsp:cNvPr id="0" name=""/>
        <dsp:cNvSpPr/>
      </dsp:nvSpPr>
      <dsp:spPr>
        <a:xfrm rot="5400000">
          <a:off x="5360058" y="-3531296"/>
          <a:ext cx="1284282" cy="8346875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विद्यादुदात्तं गायत्रं नीचं त्रष्टुभमेव च।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जागतं स्वरितं विद्यादेवमेवं नियोगतः ॥५॥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828762" y="62693"/>
        <a:ext cx="8284182" cy="115889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1089"/>
          <a:ext cx="9448799" cy="91198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3200" u="sng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</a:t>
          </a:r>
          <a:r>
            <a:rPr lang="en-US" sz="3200" u="sng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-उदात्तं गायत्रं विद्यात्</a:t>
          </a:r>
          <a:r>
            <a:rPr lang="sa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,</a:t>
          </a:r>
          <a:r>
            <a:rPr lang="hi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नीचं त्रैष्ट्रभम् एव च, स्वरितं जागतं विद्या</a:t>
          </a:r>
          <a:r>
            <a:rPr lang="sa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त् </a:t>
          </a:r>
          <a:r>
            <a:rPr lang="hi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,नियोगतः एवम् ( विद्यादिति शेषः )।</a:t>
          </a:r>
          <a:endParaRPr lang="en-IN" sz="3200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44519" y="45608"/>
        <a:ext cx="9359761" cy="82294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273784" y="275569"/>
          <a:ext cx="1825229" cy="127766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solidFill>
                <a:schemeClr val="bg1"/>
              </a:solidFill>
              <a:latin typeface="Franklin Gothic Medium Cond" pitchFamily="34" charset="0"/>
            </a:rPr>
            <a:t>६   </a:t>
          </a:r>
          <a:endParaRPr lang="en-US" sz="2800" kern="1200" dirty="0">
            <a:solidFill>
              <a:schemeClr val="bg1"/>
            </a:solidFill>
            <a:latin typeface="Franklin Gothic Medium Cond" pitchFamily="34" charset="0"/>
          </a:endParaRPr>
        </a:p>
      </dsp:txBody>
      <dsp:txXfrm rot="-5400000">
        <a:off x="1" y="640614"/>
        <a:ext cx="1277660" cy="547569"/>
      </dsp:txXfrm>
    </dsp:sp>
    <dsp:sp modelId="{501E39BD-DB5B-4377-B255-ABBFE5B487B8}">
      <dsp:nvSpPr>
        <dsp:cNvPr id="0" name=""/>
        <dsp:cNvSpPr/>
      </dsp:nvSpPr>
      <dsp:spPr>
        <a:xfrm rot="5400000">
          <a:off x="5282726" y="-4063553"/>
          <a:ext cx="1187023" cy="9314139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b" anchorCtr="0">
          <a:noAutofit/>
        </a:bodyPr>
        <a:lstStyle/>
        <a:p>
          <a:pPr marL="285750" lvl="1" indent="-285750" algn="ctr" defTabSz="1778000">
            <a:lnSpc>
              <a:spcPct val="5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गन्धर्ववे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दे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ये प्रोक्ताः सप्त षड्जादयः स्वराः ।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  <a:p>
          <a:pPr marL="285750" lvl="1" indent="-285750" algn="ctr" defTabSz="1778000">
            <a:lnSpc>
              <a:spcPct val="5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  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त एव वेदे विज्ञेयास्त्रय उच्चादयः स्वराः 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॥ ६ 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219168" y="57951"/>
        <a:ext cx="9256193" cy="107113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952"/>
          <a:ext cx="9448799" cy="912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3200" b="1" u="none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गान्धर्ववेदे ये षड्जादयः सप्त स्वराः प्रोक्ताः, ते एव वेदे उच्चा
दयः त्रयः स्वराः विज्ञेयाः ।</a:t>
          </a:r>
          <a:endParaRPr lang="en-IN" sz="3200" b="1" u="none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44526" y="45478"/>
        <a:ext cx="9359747" cy="82306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262376" y="264087"/>
          <a:ext cx="1749178" cy="122442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solidFill>
                <a:schemeClr val="bg1"/>
              </a:solidFill>
              <a:latin typeface="Franklin Gothic Medium Cond" pitchFamily="34" charset="0"/>
            </a:rPr>
            <a:t>७    </a:t>
          </a:r>
          <a:endParaRPr lang="en-US" sz="2800" kern="1200" dirty="0">
            <a:solidFill>
              <a:schemeClr val="bg1"/>
            </a:solidFill>
            <a:latin typeface="Franklin Gothic Medium Cond" pitchFamily="34" charset="0"/>
          </a:endParaRPr>
        </a:p>
      </dsp:txBody>
      <dsp:txXfrm rot="-5400000">
        <a:off x="1" y="613924"/>
        <a:ext cx="1224425" cy="524753"/>
      </dsp:txXfrm>
    </dsp:sp>
    <dsp:sp modelId="{501E39BD-DB5B-4377-B255-ABBFE5B487B8}">
      <dsp:nvSpPr>
        <dsp:cNvPr id="0" name=""/>
        <dsp:cNvSpPr/>
      </dsp:nvSpPr>
      <dsp:spPr>
        <a:xfrm rot="5400000">
          <a:off x="5255867" y="-3945187"/>
          <a:ext cx="1137563" cy="9367374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b" anchorCtr="0">
          <a:noAutofit/>
        </a:bodyPr>
        <a:lstStyle/>
        <a:p>
          <a:pPr marL="285750" lvl="1" indent="-285750" algn="ctr" defTabSz="1778000">
            <a:lnSpc>
              <a:spcPct val="5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उ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च्चौ   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निषादगान्धारौ 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 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नीचावृषभधैवतौ ।
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       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शेषास्तु 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स्व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रिता ज्ञेयाः षड्ज-मध्यम-पञ्च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माः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॥ ७ 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140962" y="225249"/>
        <a:ext cx="9311843" cy="102650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952"/>
          <a:ext cx="9448799" cy="912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3200" b="1" u="none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निषादगान्धारौ उच्चौ, ऋषभर्धैवतो नीचौ ( ज्ञेयाविति शेषः ) ।
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             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शेषाः षड्जमध्यमपञ्चमाः तु स्वरिताः 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ज्ञे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याः ।</a:t>
          </a:r>
          <a:endParaRPr lang="en-IN" sz="3200" b="1" u="none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44526" y="45478"/>
        <a:ext cx="9359747" cy="82306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262376" y="264087"/>
          <a:ext cx="1749178" cy="122442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solidFill>
                <a:schemeClr val="bg1"/>
              </a:solidFill>
              <a:latin typeface="Franklin Gothic Medium Cond" pitchFamily="34" charset="0"/>
            </a:rPr>
            <a:t>८     </a:t>
          </a:r>
          <a:endParaRPr lang="en-US" sz="2800" kern="1200" dirty="0">
            <a:solidFill>
              <a:schemeClr val="bg1"/>
            </a:solidFill>
            <a:latin typeface="Franklin Gothic Medium Cond" pitchFamily="34" charset="0"/>
          </a:endParaRPr>
        </a:p>
      </dsp:txBody>
      <dsp:txXfrm rot="-5400000">
        <a:off x="1" y="613924"/>
        <a:ext cx="1224425" cy="524753"/>
      </dsp:txXfrm>
    </dsp:sp>
    <dsp:sp modelId="{501E39BD-DB5B-4377-B255-ABBFE5B487B8}">
      <dsp:nvSpPr>
        <dsp:cNvPr id="0" name=""/>
        <dsp:cNvSpPr/>
      </dsp:nvSpPr>
      <dsp:spPr>
        <a:xfrm rot="5400000">
          <a:off x="5255867" y="-3945187"/>
          <a:ext cx="1137563" cy="9367374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b" anchorCtr="0">
          <a:noAutofit/>
        </a:bodyPr>
        <a:lstStyle/>
        <a:p>
          <a:pPr marL="285750" lvl="1" indent="-285750" algn="ctr" defTabSz="1778000">
            <a:lnSpc>
              <a:spcPct val="5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षड्जो वेदे शिखण्डयास्य ऋषभः स्यादजामुखे ।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  <a:p>
          <a:pPr marL="285750" lvl="1" indent="-285750" algn="ctr" defTabSz="1778000">
            <a:lnSpc>
              <a:spcPct val="5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गावो रम्भन्ति गान्धारं क्रौंच श्चैव तु मध्यमम् ॥ ८॥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140962" y="225249"/>
        <a:ext cx="9311843" cy="102650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952"/>
          <a:ext cx="9448799" cy="912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3200" b="1" u="none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वेदे शिखण्ड्यास्य (स्ये ) पड्जः स्यात्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,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अजामुखे ऋषभः, गावः
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            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गान्धारं रम्भन्ति, क्रौञ्चाः मध्यमं ( 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स्वरं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) ध्वनन्ति च एव तु ।</a:t>
          </a:r>
          <a:endParaRPr lang="en-IN" sz="3200" b="1" u="none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44526" y="45478"/>
        <a:ext cx="9359747" cy="82306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148936" y="510460"/>
          <a:ext cx="1437985" cy="100658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solidFill>
                <a:schemeClr val="bg1"/>
              </a:solidFill>
              <a:latin typeface="Franklin Gothic Medium Cond" pitchFamily="34" charset="0"/>
            </a:rPr>
            <a:t>९      </a:t>
          </a:r>
          <a:endParaRPr lang="en-US" sz="2800" kern="1200" dirty="0">
            <a:solidFill>
              <a:schemeClr val="bg1"/>
            </a:solidFill>
            <a:latin typeface="Franklin Gothic Medium Cond" pitchFamily="34" charset="0"/>
          </a:endParaRPr>
        </a:p>
      </dsp:txBody>
      <dsp:txXfrm rot="-5400000">
        <a:off x="66763" y="798057"/>
        <a:ext cx="1006589" cy="431396"/>
      </dsp:txXfrm>
    </dsp:sp>
    <dsp:sp modelId="{501E39BD-DB5B-4377-B255-ABBFE5B487B8}">
      <dsp:nvSpPr>
        <dsp:cNvPr id="0" name=""/>
        <dsp:cNvSpPr/>
      </dsp:nvSpPr>
      <dsp:spPr>
        <a:xfrm rot="5400000">
          <a:off x="5038049" y="-3758612"/>
          <a:ext cx="1485003" cy="9318166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b" anchorCtr="0">
          <a:noAutofit/>
        </a:bodyPr>
        <a:lstStyle/>
        <a:p>
          <a:pPr marL="285750" lvl="1" indent="-285750" algn="ctr" defTabSz="1778000">
            <a:lnSpc>
              <a:spcPct val="10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कोकिलः पञ्चमं 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ब्रूते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निषादं तु वदेद् गजः।
आश्व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श्च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धै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वतो ज्ञेयः स्वराः सप्तेति गीयते ।। ९॥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121468" y="230461"/>
        <a:ext cx="9245674" cy="1340019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657"/>
          <a:ext cx="9530307" cy="11619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hi-IN" sz="3200" b="1" u="none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कोकिलः पञ्चमं ब्रूते, निषादं तु गजः वदेत्, धैव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तः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च आश्व: ज्ञेयः, सप्त स्वराः ( वे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दे 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) इति गीयते ।</a:t>
          </a:r>
          <a:endParaRPr lang="en-IN" sz="3200" b="1" u="none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56722" y="57379"/>
        <a:ext cx="9416863" cy="10485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181"/>
          <a:ext cx="9810945" cy="6459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3600" u="sng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</a:t>
          </a:r>
          <a:r>
            <a:rPr lang="hi-IN" sz="3600" kern="1200" dirty="0">
              <a:solidFill>
                <a:schemeClr val="accent2">
                  <a:lumMod val="50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rPr>
            <a:t> -</a:t>
          </a:r>
          <a:r>
            <a:rPr lang="hi-IN" sz="3600" kern="1200" dirty="0">
              <a:latin typeface="Kokila" panose="020B0604020202020204" pitchFamily="34" charset="0"/>
              <a:cs typeface="Kokila" panose="020B0604020202020204" pitchFamily="34" charset="0"/>
            </a:rPr>
            <a:t> उदात्त च अनुदात्तः च स्वरितः च तत् लक्षणं दैवतं स्थान च वर्णयिष्यामि। </a:t>
          </a:r>
          <a:endParaRPr lang="en-IN" sz="3600" kern="1200" dirty="0"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31534" y="31715"/>
        <a:ext cx="9747877" cy="58289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148936" y="510460"/>
          <a:ext cx="1437985" cy="100658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solidFill>
                <a:schemeClr val="bg1"/>
              </a:solidFill>
              <a:latin typeface="Franklin Gothic Medium Cond" pitchFamily="34" charset="0"/>
            </a:rPr>
            <a:t>१०      </a:t>
          </a:r>
          <a:endParaRPr lang="en-US" sz="2800" kern="1200" dirty="0">
            <a:solidFill>
              <a:schemeClr val="bg1"/>
            </a:solidFill>
            <a:latin typeface="Franklin Gothic Medium Cond" pitchFamily="34" charset="0"/>
          </a:endParaRPr>
        </a:p>
      </dsp:txBody>
      <dsp:txXfrm rot="-5400000">
        <a:off x="66763" y="798057"/>
        <a:ext cx="1006589" cy="431396"/>
      </dsp:txXfrm>
    </dsp:sp>
    <dsp:sp modelId="{501E39BD-DB5B-4377-B255-ABBFE5B487B8}">
      <dsp:nvSpPr>
        <dsp:cNvPr id="0" name=""/>
        <dsp:cNvSpPr/>
      </dsp:nvSpPr>
      <dsp:spPr>
        <a:xfrm rot="5400000">
          <a:off x="5038049" y="-3758612"/>
          <a:ext cx="1485003" cy="9318166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b" anchorCtr="0">
          <a:noAutofit/>
        </a:bodyPr>
        <a:lstStyle/>
        <a:p>
          <a:pPr marL="285750" lvl="1" indent="-285750" algn="ctr" defTabSz="1778000">
            <a:lnSpc>
              <a:spcPct val="10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निमेषो मात्राकालः स्याद्विद्युत्कालस्तथा परे । अक्षरात्तुल्ययोगाच्च मतिः स्यात्सोमशर्मणः ॥ १० 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121468" y="230461"/>
        <a:ext cx="9245674" cy="1340019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657"/>
          <a:ext cx="9530307" cy="11619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hi-IN" sz="3200" b="1" u="none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निमेषः मात्राकाल: स्यात् तथा परे विद्युत 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कालः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( मात्राकालः ) सोमशर्मणः मतिः च तुल्ययोगात् अक्षरात् ( मात्रा कालः ) तिष्ठति ।</a:t>
          </a:r>
          <a:endParaRPr lang="en-IN" sz="3200" b="1" u="none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56722" y="57379"/>
        <a:ext cx="9416863" cy="1048512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148936" y="510460"/>
          <a:ext cx="1437985" cy="100658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solidFill>
                <a:schemeClr val="bg1"/>
              </a:solidFill>
              <a:latin typeface="Franklin Gothic Medium Cond" pitchFamily="34" charset="0"/>
            </a:rPr>
            <a:t>११      </a:t>
          </a:r>
          <a:endParaRPr lang="en-US" sz="2800" kern="1200" dirty="0">
            <a:solidFill>
              <a:schemeClr val="bg1"/>
            </a:solidFill>
            <a:latin typeface="Franklin Gothic Medium Cond" pitchFamily="34" charset="0"/>
          </a:endParaRPr>
        </a:p>
      </dsp:txBody>
      <dsp:txXfrm rot="-5400000">
        <a:off x="66763" y="798057"/>
        <a:ext cx="1006589" cy="431396"/>
      </dsp:txXfrm>
    </dsp:sp>
    <dsp:sp modelId="{501E39BD-DB5B-4377-B255-ABBFE5B487B8}">
      <dsp:nvSpPr>
        <dsp:cNvPr id="0" name=""/>
        <dsp:cNvSpPr/>
      </dsp:nvSpPr>
      <dsp:spPr>
        <a:xfrm rot="5400000">
          <a:off x="5038049" y="-3758612"/>
          <a:ext cx="1485003" cy="9318166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b" anchorCtr="0">
          <a:noAutofit/>
        </a:bodyPr>
        <a:lstStyle/>
        <a:p>
          <a:pPr marL="285750" lvl="1" indent="-285750" algn="ctr" defTabSz="1778000">
            <a:lnSpc>
              <a:spcPct val="10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सूर्यरश्मि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प्र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तीकाशात्कणिका यत्र दृश्यते ।
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        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अणुत्वस्य तु सा मात्रा मात्रा च चतुराणवा ॥ ११॥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121468" y="230461"/>
        <a:ext cx="9245674" cy="1340019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657"/>
          <a:ext cx="9530307" cy="11619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hi-IN" sz="3200" b="1" u="none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यत्र सूर्य रश्मिप्रतीकाशात् कणिका दृश्यते सा तु अणुत्वस्य मात्रा, मात्रा च चतुराणवा ( भवतीति ) ।</a:t>
          </a:r>
          <a:endParaRPr lang="en-IN" sz="3200" b="1" u="none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56722" y="57379"/>
        <a:ext cx="9416863" cy="104851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148936" y="510460"/>
          <a:ext cx="1437985" cy="100658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solidFill>
                <a:schemeClr val="bg1"/>
              </a:solidFill>
              <a:latin typeface="Franklin Gothic Medium Cond" pitchFamily="34" charset="0"/>
            </a:rPr>
            <a:t>१२       </a:t>
          </a:r>
          <a:endParaRPr lang="en-US" sz="2800" kern="1200" dirty="0">
            <a:solidFill>
              <a:schemeClr val="bg1"/>
            </a:solidFill>
            <a:latin typeface="Franklin Gothic Medium Cond" pitchFamily="34" charset="0"/>
          </a:endParaRPr>
        </a:p>
      </dsp:txBody>
      <dsp:txXfrm rot="-5400000">
        <a:off x="66763" y="798057"/>
        <a:ext cx="1006589" cy="431396"/>
      </dsp:txXfrm>
    </dsp:sp>
    <dsp:sp modelId="{501E39BD-DB5B-4377-B255-ABBFE5B487B8}">
      <dsp:nvSpPr>
        <dsp:cNvPr id="0" name=""/>
        <dsp:cNvSpPr/>
      </dsp:nvSpPr>
      <dsp:spPr>
        <a:xfrm rot="5400000">
          <a:off x="5038049" y="-3758612"/>
          <a:ext cx="1485003" cy="9318166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b" anchorCtr="0">
          <a:noAutofit/>
        </a:bodyPr>
        <a:lstStyle/>
        <a:p>
          <a:pPr marL="285750" lvl="1" indent="-285750" algn="ctr" defTabSz="1778000">
            <a:lnSpc>
              <a:spcPct val="10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मानसे चाणवं विद्यात्कण्ठे विद्याद् द्विराणवम् ।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  <a:p>
          <a:pPr marL="285750" lvl="1" indent="-285750" algn="ctr" defTabSz="1778000">
            <a:lnSpc>
              <a:spcPct val="10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 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त्रिराणवं तु जिह्वाग्रे निःसृतं मात्रिकं विदुः ॥ १२ 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121468" y="230461"/>
        <a:ext cx="9245674" cy="1340019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657"/>
          <a:ext cx="9530307" cy="11619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hi-IN" sz="3200" b="1" u="none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मानसे च आणवं विद्यात्, ( यदा ) कण्ठे ( समागतो वर्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णः)(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तदा तं ) द्विराणवं विद्यात्, तु जिह्वाग्रे त्रिराणवं ( विद्यात्) निः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सृत,मात्रिकं विदुः ॥</a:t>
          </a:r>
          <a:endParaRPr lang="en-IN" sz="3200" b="1" u="none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56722" y="57379"/>
        <a:ext cx="9416863" cy="1048512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148936" y="510460"/>
          <a:ext cx="1437985" cy="100658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solidFill>
                <a:schemeClr val="bg1"/>
              </a:solidFill>
              <a:latin typeface="Franklin Gothic Medium Cond" pitchFamily="34" charset="0"/>
            </a:rPr>
            <a:t>१३         </a:t>
          </a:r>
          <a:endParaRPr lang="en-US" sz="2800" kern="1200" dirty="0">
            <a:solidFill>
              <a:schemeClr val="bg1"/>
            </a:solidFill>
            <a:latin typeface="Franklin Gothic Medium Cond" pitchFamily="34" charset="0"/>
          </a:endParaRPr>
        </a:p>
      </dsp:txBody>
      <dsp:txXfrm rot="-5400000">
        <a:off x="66763" y="798057"/>
        <a:ext cx="1006589" cy="431396"/>
      </dsp:txXfrm>
    </dsp:sp>
    <dsp:sp modelId="{501E39BD-DB5B-4377-B255-ABBFE5B487B8}">
      <dsp:nvSpPr>
        <dsp:cNvPr id="0" name=""/>
        <dsp:cNvSpPr/>
      </dsp:nvSpPr>
      <dsp:spPr>
        <a:xfrm rot="5400000">
          <a:off x="5038049" y="-3758612"/>
          <a:ext cx="1485003" cy="9318166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b" anchorCtr="0">
          <a:noAutofit/>
        </a:bodyPr>
        <a:lstStyle/>
        <a:p>
          <a:pPr marL="285750" lvl="1" indent="-285750" algn="ctr" defTabSz="1778000">
            <a:lnSpc>
              <a:spcPct val="10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अवग्रहे तु कालः स्यादर्धमात्रात्मको हि</a:t>
          </a:r>
          <a:r>
            <a:rPr lang="en-US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सः ।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  <a:p>
          <a:pPr marL="285750" lvl="1" indent="-285750" algn="ctr" defTabSz="1778000">
            <a:lnSpc>
              <a:spcPct val="10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पदयोरन्तरे काल एकमात्रा विधीयते ॥ १३ 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121468" y="230461"/>
        <a:ext cx="9245674" cy="1340019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657"/>
          <a:ext cx="9530307" cy="11619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hi-IN" sz="3200" b="1" u="none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-अवग्रह तु ( यः) कालः सः अर्धमात्रात्मकः स्यात् 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पद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यो: अ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न्तरे 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काले एकमात्रा विधीयते ।</a:t>
          </a:r>
          <a:endParaRPr lang="en-IN" sz="3200" b="1" u="none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56722" y="57379"/>
        <a:ext cx="9416863" cy="1048512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148936" y="510460"/>
          <a:ext cx="1437985" cy="100658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solidFill>
                <a:schemeClr val="bg1"/>
              </a:solidFill>
              <a:latin typeface="Franklin Gothic Medium Cond" pitchFamily="34" charset="0"/>
            </a:rPr>
            <a:t>१४          </a:t>
          </a:r>
          <a:endParaRPr lang="en-US" sz="2800" kern="1200" dirty="0">
            <a:solidFill>
              <a:schemeClr val="bg1"/>
            </a:solidFill>
            <a:latin typeface="Franklin Gothic Medium Cond" pitchFamily="34" charset="0"/>
          </a:endParaRPr>
        </a:p>
      </dsp:txBody>
      <dsp:txXfrm rot="-5400000">
        <a:off x="66763" y="798057"/>
        <a:ext cx="1006589" cy="431396"/>
      </dsp:txXfrm>
    </dsp:sp>
    <dsp:sp modelId="{501E39BD-DB5B-4377-B255-ABBFE5B487B8}">
      <dsp:nvSpPr>
        <dsp:cNvPr id="0" name=""/>
        <dsp:cNvSpPr/>
      </dsp:nvSpPr>
      <dsp:spPr>
        <a:xfrm rot="5400000">
          <a:off x="5038049" y="-3758612"/>
          <a:ext cx="1485003" cy="9318166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b" anchorCtr="0">
          <a:noAutofit/>
        </a:bodyPr>
        <a:lstStyle/>
        <a:p>
          <a:pPr marL="285750" lvl="1" indent="-285750" algn="ctr" defTabSz="1778000">
            <a:lnSpc>
              <a:spcPct val="10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ऋचोऽधै तु द्विमात्रः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स्यात्त्रिमात्रः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स्यादृगन्तके ।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  <a:p>
          <a:pPr marL="285750" lvl="1" indent="-285750" algn="ctr" defTabSz="1778000">
            <a:lnSpc>
              <a:spcPct val="10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     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रिक्तन्तु पाणिमुत्क्षिप्य द्वे मात्रे धारयेद् बुधः ॥ १४ 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121468" y="230461"/>
        <a:ext cx="9245674" cy="1340019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657"/>
          <a:ext cx="9530307" cy="11619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hi-IN" sz="3200" b="1" u="none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ऋचः अर्धे द्विमात्र: ( का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लः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) स्यात् ऋक् अन्तके तु त्रि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मात्रः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(कालः ) स्यात्, तु बुधः रिक्त पाणिम् उत्क्षिप्त द्वे मात्रे धारयेत् ।</a:t>
          </a:r>
          <a:endParaRPr lang="en-IN" sz="3200" b="1" u="none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56722" y="57379"/>
        <a:ext cx="9416863" cy="10485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273784" y="275569"/>
          <a:ext cx="1825229" cy="127766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latin typeface="Franklin Gothic Medium Cond" pitchFamily="34" charset="0"/>
            </a:rPr>
            <a:t>२ </a:t>
          </a:r>
          <a:endParaRPr lang="en-US" sz="2800" kern="1200" dirty="0">
            <a:latin typeface="Franklin Gothic Medium Cond" pitchFamily="34" charset="0"/>
          </a:endParaRPr>
        </a:p>
      </dsp:txBody>
      <dsp:txXfrm rot="-5400000">
        <a:off x="1" y="640614"/>
        <a:ext cx="1277660" cy="547569"/>
      </dsp:txXfrm>
    </dsp:sp>
    <dsp:sp modelId="{501E39BD-DB5B-4377-B255-ABBFE5B487B8}">
      <dsp:nvSpPr>
        <dsp:cNvPr id="0" name=""/>
        <dsp:cNvSpPr/>
      </dsp:nvSpPr>
      <dsp:spPr>
        <a:xfrm rot="5400000">
          <a:off x="5282726" y="-4063553"/>
          <a:ext cx="1187023" cy="9314139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kern="120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उदात्त श्च न उदात्त श्च स्वरित श्च तथैव तत् ।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लक्षणं वर्णयिष्यामि दैवतं स्थानमेव च ॥१॥</a:t>
          </a:r>
          <a:endParaRPr lang="en-US" sz="4000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219168" y="57951"/>
        <a:ext cx="9256193" cy="1071131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148936" y="510460"/>
          <a:ext cx="1437985" cy="100658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solidFill>
                <a:schemeClr val="bg1"/>
              </a:solidFill>
              <a:latin typeface="Franklin Gothic Medium Cond" pitchFamily="34" charset="0"/>
            </a:rPr>
            <a:t>१५         </a:t>
          </a:r>
          <a:endParaRPr lang="en-US" sz="2800" kern="1200" dirty="0">
            <a:solidFill>
              <a:schemeClr val="bg1"/>
            </a:solidFill>
            <a:latin typeface="Franklin Gothic Medium Cond" pitchFamily="34" charset="0"/>
          </a:endParaRPr>
        </a:p>
      </dsp:txBody>
      <dsp:txXfrm rot="-5400000">
        <a:off x="66763" y="798057"/>
        <a:ext cx="1006589" cy="431396"/>
      </dsp:txXfrm>
    </dsp:sp>
    <dsp:sp modelId="{501E39BD-DB5B-4377-B255-ABBFE5B487B8}">
      <dsp:nvSpPr>
        <dsp:cNvPr id="0" name=""/>
        <dsp:cNvSpPr/>
      </dsp:nvSpPr>
      <dsp:spPr>
        <a:xfrm rot="5400000">
          <a:off x="5038049" y="-3758612"/>
          <a:ext cx="1485003" cy="9318166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b" anchorCtr="0">
          <a:noAutofit/>
        </a:bodyPr>
        <a:lstStyle/>
        <a:p>
          <a:pPr marL="285750" lvl="1" indent="-285750" algn="ctr" defTabSz="1778000">
            <a:lnSpc>
              <a:spcPct val="10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विवृत्तौ चावसाने च ऋचोऽ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र्द्धे 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च तथा परे ।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  <a:p>
          <a:pPr marL="285750" lvl="1" indent="-285750" algn="ctr" defTabSz="1778000">
            <a:lnSpc>
              <a:spcPct val="10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पदे च पादसंस्थाने शून्यहस्तं विधीयते ॥ १५ 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121468" y="230461"/>
        <a:ext cx="9245674" cy="1340019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657"/>
          <a:ext cx="9530307" cy="11619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hi-IN" sz="3200" b="1" u="none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अन्वयः-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वि</a:t>
          </a:r>
          <a:r>
            <a:rPr lang="sa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वृ</a:t>
          </a:r>
          <a:r>
            <a:rPr lang="hi-IN" sz="3200" b="1" u="none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त्तौ च अवसाने च ऋचः अर्धे च तथा परे पदे पाद संस्थाने च शून्यहस्तं विधीयते ।</a:t>
          </a:r>
          <a:endParaRPr lang="en-IN" sz="3200" b="1" u="none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56722" y="57379"/>
        <a:ext cx="9416863" cy="10485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273784" y="275569"/>
          <a:ext cx="1825229" cy="1277660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latin typeface="Franklin Gothic Medium Cond" pitchFamily="34" charset="0"/>
            </a:rPr>
            <a:t>२  </a:t>
          </a:r>
          <a:endParaRPr lang="en-US" sz="2800" kern="1200" dirty="0">
            <a:latin typeface="Franklin Gothic Medium Cond" pitchFamily="34" charset="0"/>
          </a:endParaRPr>
        </a:p>
      </dsp:txBody>
      <dsp:txXfrm rot="-5400000">
        <a:off x="1" y="640614"/>
        <a:ext cx="1277660" cy="547569"/>
      </dsp:txXfrm>
    </dsp:sp>
    <dsp:sp modelId="{501E39BD-DB5B-4377-B255-ABBFE5B487B8}">
      <dsp:nvSpPr>
        <dsp:cNvPr id="0" name=""/>
        <dsp:cNvSpPr/>
      </dsp:nvSpPr>
      <dsp:spPr>
        <a:xfrm rot="5400000">
          <a:off x="5282726" y="-4063553"/>
          <a:ext cx="1187023" cy="9314139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शुक्लमुच्चं विजानीयात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न्नी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चं लोहितमेव च ।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श्यामन्तु स्वरितं विद्यादर्</a:t>
          </a:r>
          <a:r>
            <a:rPr lang="sa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ग्नि</a:t>
          </a: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मुच्चस्य दैवतम् ॥२॥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219168" y="57951"/>
        <a:ext cx="9256193" cy="10711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435"/>
          <a:ext cx="9448799" cy="90834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3200" u="sng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</a:t>
          </a:r>
          <a:r>
            <a:rPr lang="en-US" sz="3200" u="sng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-उच्च शुक्लं विजानीयात्, नीचं लोहितं एव च स्वरि</a:t>
          </a:r>
          <a:r>
            <a:rPr lang="sa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तं</a:t>
          </a:r>
          <a:r>
            <a:rPr lang="hi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तु श्याम विद्यात् ( देवतानि च क्रमेण ) उच्चस्य अग्नि देवता ।</a:t>
          </a:r>
          <a:endParaRPr lang="en-IN" sz="3200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44342" y="44777"/>
        <a:ext cx="9360115" cy="8196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4135" y="343782"/>
          <a:ext cx="1739588" cy="1217712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latin typeface="Franklin Gothic Medium Cond" pitchFamily="34" charset="0"/>
            </a:rPr>
            <a:t>३  </a:t>
          </a:r>
          <a:endParaRPr lang="en-US" sz="2800" kern="1200" dirty="0">
            <a:latin typeface="Franklin Gothic Medium Cond" pitchFamily="34" charset="0"/>
          </a:endParaRPr>
        </a:p>
      </dsp:txBody>
      <dsp:txXfrm rot="-5400000">
        <a:off x="256803" y="691700"/>
        <a:ext cx="1217712" cy="521876"/>
      </dsp:txXfrm>
    </dsp:sp>
    <dsp:sp modelId="{501E39BD-DB5B-4377-B255-ABBFE5B487B8}">
      <dsp:nvSpPr>
        <dsp:cNvPr id="0" name=""/>
        <dsp:cNvSpPr/>
      </dsp:nvSpPr>
      <dsp:spPr>
        <a:xfrm rot="5400000">
          <a:off x="5360058" y="-3531296"/>
          <a:ext cx="1284282" cy="8346875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नीचे सोमं विजानीयात् स्वरिते सविता भवेत् ।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उदात्तं ब्राह्मणं विद्यान्नीचं क्षत्रियमेव च ॥ ३ 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828762" y="62693"/>
        <a:ext cx="8284182" cy="11588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435"/>
          <a:ext cx="9448799" cy="90834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3200" u="sng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</a:t>
          </a:r>
          <a:r>
            <a:rPr lang="en-US" sz="3200" u="sng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-( अपि च ) नीचे सोमं विजानीयात् । स्वरिते सविता भवेत् । ( जातयश्च ) उदात्त ब्राह्मण विद्यात्, च नीचे क्षत्रिय एव ।</a:t>
          </a:r>
          <a:endParaRPr lang="en-IN" sz="3200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44342" y="44777"/>
        <a:ext cx="9360115" cy="81966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FEF69-5570-4AAE-80E7-FD7F21FDEBD4}">
      <dsp:nvSpPr>
        <dsp:cNvPr id="0" name=""/>
        <dsp:cNvSpPr/>
      </dsp:nvSpPr>
      <dsp:spPr>
        <a:xfrm rot="5400000">
          <a:off x="-4135" y="343782"/>
          <a:ext cx="1739588" cy="1217712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chilly" dir="t"/>
        </a:scene3d>
        <a:sp3d prstMaterial="translucentPowder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548640" rIns="0" bIns="0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a-IN" sz="2800" kern="1200" dirty="0">
              <a:latin typeface="Franklin Gothic Medium Cond" pitchFamily="34" charset="0"/>
            </a:rPr>
            <a:t>४   </a:t>
          </a:r>
          <a:endParaRPr lang="en-US" sz="2800" kern="1200" dirty="0">
            <a:latin typeface="Franklin Gothic Medium Cond" pitchFamily="34" charset="0"/>
          </a:endParaRPr>
        </a:p>
      </dsp:txBody>
      <dsp:txXfrm rot="-5400000">
        <a:off x="256803" y="691700"/>
        <a:ext cx="1217712" cy="521876"/>
      </dsp:txXfrm>
    </dsp:sp>
    <dsp:sp modelId="{501E39BD-DB5B-4377-B255-ABBFE5B487B8}">
      <dsp:nvSpPr>
        <dsp:cNvPr id="0" name=""/>
        <dsp:cNvSpPr/>
      </dsp:nvSpPr>
      <dsp:spPr>
        <a:xfrm rot="5400000">
          <a:off x="5360058" y="-3531296"/>
          <a:ext cx="1284282" cy="8346875"/>
        </a:xfrm>
        <a:prstGeom prst="round2SameRect">
          <a:avLst/>
        </a:prstGeom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ln w="9525" cap="flat" cmpd="sng" algn="ctr">
          <a:gradFill>
            <a:gsLst>
              <a:gs pos="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5400000" scaled="0"/>
          </a:gra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वैश्यन्तु स्वरितं विद्याद् भारद्वाजमुदात्तकम् ।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  <a:p>
          <a:pPr marL="285750" lvl="1" indent="-285750" algn="ctr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i-IN" sz="4000" b="1" kern="1200" dirty="0">
              <a:solidFill>
                <a:srgbClr val="EE8512"/>
              </a:solidFill>
              <a:latin typeface="Kokila" panose="020B0604020202020204" pitchFamily="34" charset="0"/>
              <a:cs typeface="Kokila" panose="020B0604020202020204" pitchFamily="34" charset="0"/>
            </a:rPr>
            <a:t> नीचं गौतममित्याहुर्गाग्यं च स्वरितं विदुः ॥ ४॥</a:t>
          </a:r>
          <a:endParaRPr lang="en-US" sz="4000" b="1" kern="1200" dirty="0">
            <a:solidFill>
              <a:srgbClr val="EE8512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 rot="-5400000">
        <a:off x="1828762" y="62693"/>
        <a:ext cx="8284182" cy="115889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E84503-E0A3-49D0-A468-CDE6E027B8E3}">
      <dsp:nvSpPr>
        <dsp:cNvPr id="0" name=""/>
        <dsp:cNvSpPr/>
      </dsp:nvSpPr>
      <dsp:spPr>
        <a:xfrm>
          <a:off x="0" y="435"/>
          <a:ext cx="9448799" cy="90834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i-IN" sz="3200" u="sng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अन्वय</a:t>
          </a:r>
          <a:r>
            <a:rPr lang="en-US" sz="3200" u="sng" kern="120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rPr>
            <a:t> </a:t>
          </a:r>
          <a:r>
            <a:rPr lang="hi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–स्वरि</a:t>
          </a:r>
          <a:r>
            <a:rPr lang="sa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तं </a:t>
          </a:r>
          <a:r>
            <a:rPr lang="hi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तु वैश्यं विद्यात् ( इति जातिविचारः )। उदात्त</a:t>
          </a:r>
          <a:r>
            <a:rPr lang="sa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कं </a:t>
          </a:r>
          <a:r>
            <a:rPr lang="hi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भारद्वाज ( विद्यात् ), नीचे गौतमम् इति आहुः,स्वरितं च पुनः</a:t>
          </a:r>
          <a:r>
            <a:rPr lang="sa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 गार्ग्यं </a:t>
          </a:r>
          <a:r>
            <a:rPr lang="hi-IN" sz="3200" u="sng" kern="1200" dirty="0">
              <a:solidFill>
                <a:schemeClr val="tx1"/>
              </a:solidFill>
              <a:latin typeface="Kokila" panose="020B0604020202020204" pitchFamily="34" charset="0"/>
              <a:cs typeface="Kokila" panose="020B0604020202020204" pitchFamily="34" charset="0"/>
            </a:rPr>
            <a:t>विदुः ।</a:t>
          </a:r>
          <a:endParaRPr lang="en-IN" sz="3200" kern="1200" dirty="0">
            <a:solidFill>
              <a:schemeClr val="tx1"/>
            </a:solidFill>
            <a:latin typeface="Kokila" panose="020B0604020202020204" pitchFamily="34" charset="0"/>
            <a:cs typeface="Kokila" panose="020B0604020202020204" pitchFamily="34" charset="0"/>
          </a:endParaRPr>
        </a:p>
      </dsp:txBody>
      <dsp:txXfrm>
        <a:off x="44342" y="44777"/>
        <a:ext cx="9360115" cy="8196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EEDF1-05C2-4956-8BCB-54CD0A82F00E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D6585-B2E9-4967-BAB0-42D3721B51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9089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2591412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651543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17700776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32193631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25563282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37815049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2910503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2492097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3080499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1012954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17442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29979746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1784154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37443219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dirty="0"/>
              <a:t>Animated</a:t>
            </a:r>
            <a:r>
              <a:rPr lang="en-US" sz="1400" b="1" baseline="0" dirty="0"/>
              <a:t> </a:t>
            </a:r>
            <a:r>
              <a:rPr lang="en-US" sz="1400" b="1" dirty="0"/>
              <a:t>SmartArt chevron list</a:t>
            </a:r>
          </a:p>
          <a:p>
            <a:r>
              <a:rPr lang="en-US" sz="1400" dirty="0"/>
              <a:t>(Basic)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To reproduce the </a:t>
            </a:r>
            <a:r>
              <a:rPr lang="en-US" sz="1200" dirty="0" err="1"/>
              <a:t>SmartArt</a:t>
            </a:r>
            <a:r>
              <a:rPr lang="en-US" sz="1200" dirty="0"/>
              <a:t> 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/>
              <a:t>On the </a:t>
            </a:r>
            <a:r>
              <a:rPr lang="en-US" sz="1200" b="1" dirty="0"/>
              <a:t>Home</a:t>
            </a:r>
            <a:r>
              <a:rPr lang="en-US" sz="1200" b="0" dirty="0"/>
              <a:t> tab, in the </a:t>
            </a:r>
            <a:r>
              <a:rPr lang="en-US" sz="1200" b="1" dirty="0"/>
              <a:t>Slides</a:t>
            </a:r>
            <a:r>
              <a:rPr lang="en-US" sz="1200" b="0" dirty="0"/>
              <a:t> group, click </a:t>
            </a:r>
            <a:r>
              <a:rPr lang="en-US" sz="1200" b="1" dirty="0"/>
              <a:t>Layout</a:t>
            </a:r>
            <a:r>
              <a:rPr lang="en-US" sz="1200" b="0" dirty="0"/>
              <a:t>, and then click</a:t>
            </a:r>
            <a:r>
              <a:rPr lang="en-US" sz="1200" b="0" baseline="0" dirty="0"/>
              <a:t> </a:t>
            </a:r>
            <a:r>
              <a:rPr lang="en-US" sz="1200" b="1" baseline="0" dirty="0"/>
              <a:t>Blank</a:t>
            </a:r>
            <a:r>
              <a:rPr lang="en-US" sz="1200" b="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b="0" dirty="0"/>
              <a:t>On the </a:t>
            </a:r>
            <a:r>
              <a:rPr lang="en-US" sz="1200" b="1" dirty="0"/>
              <a:t>Insert </a:t>
            </a:r>
            <a:r>
              <a:rPr lang="en-US" sz="1200" b="0" dirty="0"/>
              <a:t>tab, in the </a:t>
            </a:r>
            <a:r>
              <a:rPr lang="en-US" sz="1200" b="1" dirty="0"/>
              <a:t>Illustrations</a:t>
            </a:r>
            <a:r>
              <a:rPr lang="en-US" sz="1200" dirty="0"/>
              <a:t> group, click </a:t>
            </a:r>
            <a:r>
              <a:rPr lang="en-US" sz="1200" b="1" dirty="0" err="1"/>
              <a:t>SmartArt</a:t>
            </a:r>
            <a:r>
              <a:rPr lang="en-US" sz="1200" b="0" dirty="0"/>
              <a:t>.</a:t>
            </a:r>
            <a:r>
              <a:rPr lang="en-US" sz="1200" b="0" baseline="0" dirty="0"/>
              <a:t> In the </a:t>
            </a:r>
            <a:r>
              <a:rPr lang="en-US" sz="1200" b="1" baseline="0" dirty="0"/>
              <a:t>Choose a </a:t>
            </a:r>
            <a:r>
              <a:rPr lang="en-US" sz="1200" b="1" baseline="0" dirty="0" err="1"/>
              <a:t>SmartArt</a:t>
            </a:r>
            <a:r>
              <a:rPr lang="en-US" sz="1200" b="1" baseline="0" dirty="0"/>
              <a:t> Graphic</a:t>
            </a:r>
            <a:r>
              <a:rPr lang="en-US" sz="1200" b="0" baseline="0" dirty="0"/>
              <a:t> dialog box, in the left pane, click </a:t>
            </a:r>
            <a:r>
              <a:rPr lang="en-US" sz="1200" b="1" baseline="0" dirty="0"/>
              <a:t>List</a:t>
            </a:r>
            <a:r>
              <a:rPr lang="en-US" sz="1200" b="0" baseline="0" dirty="0"/>
              <a:t>. In the </a:t>
            </a:r>
            <a:r>
              <a:rPr lang="en-US" sz="1200" b="1" baseline="0" dirty="0"/>
              <a:t>List </a:t>
            </a:r>
            <a:r>
              <a:rPr lang="en-US" sz="1200" b="0" baseline="0" dirty="0"/>
              <a:t>pane, click </a:t>
            </a:r>
            <a:r>
              <a:rPr lang="en-US" sz="1200" b="1" baseline="0" dirty="0"/>
              <a:t>Vertical Chevron List </a:t>
            </a:r>
            <a:r>
              <a:rPr lang="en-US" sz="1200" baseline="0" dirty="0"/>
              <a:t>(seventh row, second option from the left), and then click </a:t>
            </a:r>
            <a:r>
              <a:rPr lang="en-US" sz="1200" b="1" baseline="0" dirty="0"/>
              <a:t>OK</a:t>
            </a:r>
            <a:r>
              <a:rPr lang="en-US" sz="1200" baseline="0" dirty="0"/>
              <a:t> to insert the graphic into the slide.</a:t>
            </a:r>
            <a:r>
              <a:rPr lang="en-US" sz="1200" b="0" baseline="0" dirty="0"/>
              <a:t>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To create a fourth chevron, </a:t>
            </a:r>
            <a:r>
              <a:rPr lang="en-US" sz="1200" b="0" baseline="0" dirty="0"/>
              <a:t>select the third chevron at the bottom of the graphic,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the arrow next to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, and select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="0" baseline="0" dirty="0"/>
              <a:t> </a:t>
            </a:r>
            <a:r>
              <a:rPr lang="en-US" sz="1200" b="1" baseline="0" dirty="0"/>
              <a:t>After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/>
              <a:t>To add bullets for the fourth chevron, select the fourth chevron, and then under </a:t>
            </a:r>
            <a:r>
              <a:rPr lang="en-US" sz="1200" b="1" baseline="0" dirty="0" err="1"/>
              <a:t>SmartArt</a:t>
            </a:r>
            <a:r>
              <a:rPr lang="en-US" sz="1200" b="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="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="0" baseline="0" dirty="0"/>
              <a:t> tab, in the </a:t>
            </a:r>
            <a:r>
              <a:rPr lang="en-US" sz="1200" b="1" baseline="0" dirty="0"/>
              <a:t>Create</a:t>
            </a:r>
            <a:r>
              <a:rPr lang="en-US" sz="1200" b="0" baseline="0" dirty="0"/>
              <a:t> </a:t>
            </a:r>
            <a:r>
              <a:rPr lang="en-US" sz="1200" b="1" baseline="0" dirty="0"/>
              <a:t>Graphic</a:t>
            </a:r>
            <a:r>
              <a:rPr lang="en-US" sz="1200" b="0" baseline="0" dirty="0"/>
              <a:t> group, click </a:t>
            </a:r>
            <a:r>
              <a:rPr lang="en-US" sz="1200" b="1" baseline="0" dirty="0"/>
              <a:t>Add</a:t>
            </a:r>
            <a:r>
              <a:rPr lang="en-US" sz="1200" b="0" baseline="0" dirty="0"/>
              <a:t> </a:t>
            </a:r>
            <a:r>
              <a:rPr lang="en-US" sz="1200" b="1" baseline="0" dirty="0"/>
              <a:t>Bullet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To</a:t>
            </a:r>
            <a:r>
              <a:rPr lang="en-US" sz="1200" baseline="0" dirty="0"/>
              <a:t> enter text, s</a:t>
            </a:r>
            <a:r>
              <a:rPr lang="en-US" sz="1200" dirty="0"/>
              <a:t>elect</a:t>
            </a:r>
            <a:r>
              <a:rPr lang="en-US" sz="1200" baseline="0" dirty="0"/>
              <a:t>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graphic, and then click one of the arrows on the left border. In the </a:t>
            </a:r>
            <a:r>
              <a:rPr lang="en-US" sz="1200" b="1" baseline="0" dirty="0"/>
              <a:t>Type your text here </a:t>
            </a:r>
            <a:r>
              <a:rPr lang="en-US" sz="1200" baseline="0" dirty="0"/>
              <a:t>dialog box, enter text for each level. (Note: In the example slide, the first-level text are the chevrons with “One,” “Two,” and “Three.” The second-level text are the “Supporting Text” lines.)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On</a:t>
            </a:r>
            <a:r>
              <a:rPr lang="en-US" sz="1200" baseline="0" dirty="0"/>
              <a:t> the slide, s</a:t>
            </a:r>
            <a:r>
              <a:rPr lang="en-US" sz="1200" dirty="0"/>
              <a:t>elect the </a:t>
            </a:r>
            <a:r>
              <a:rPr lang="en-US" sz="1200" dirty="0" err="1"/>
              <a:t>SmartArt</a:t>
            </a:r>
            <a:r>
              <a:rPr lang="en-US" sz="1200" dirty="0"/>
              <a:t> graphic</a:t>
            </a:r>
            <a:r>
              <a:rPr lang="en-US" sz="1200" baseline="0" dirty="0"/>
              <a:t> and</a:t>
            </a:r>
            <a:r>
              <a:rPr lang="en-US" sz="1200" dirty="0"/>
              <a:t> drag the right center sizing handle to the right edge of the slide.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</a:t>
            </a:r>
            <a:r>
              <a:rPr lang="en-US" sz="1200" dirty="0" err="1"/>
              <a:t>SmartArt</a:t>
            </a:r>
            <a:r>
              <a:rPr lang="en-US" sz="1200" dirty="0"/>
              <a:t> graphic still selected, </a:t>
            </a:r>
            <a:r>
              <a:rPr lang="en-US" sz="1200" baseline="0" dirty="0"/>
              <a:t>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</a:t>
            </a:r>
            <a:r>
              <a:rPr lang="en-US" sz="1200" b="1" baseline="0" dirty="0"/>
              <a:t>Tab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Themes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Built-In</a:t>
            </a:r>
            <a:r>
              <a:rPr lang="en-US" sz="1200" baseline="0" dirty="0"/>
              <a:t> select </a:t>
            </a:r>
            <a:r>
              <a:rPr lang="en-US" sz="1200" b="1" baseline="0" dirty="0"/>
              <a:t>Median</a:t>
            </a:r>
            <a:r>
              <a:rPr lang="en-US" sz="1200" baseline="0" dirty="0"/>
              <a:t>. (</a:t>
            </a:r>
            <a:r>
              <a:rPr lang="en-US" sz="1200" b="0" baseline="0" dirty="0"/>
              <a:t>Note: If this action is taken in a PowerPoint presentation containing more than one slide, the background style will be applied to all of the slides.)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With the SmartArt graphic still selected,  under </a:t>
            </a:r>
            <a:r>
              <a:rPr lang="en-US" sz="1200" b="1" dirty="0"/>
              <a:t>SmartArt</a:t>
            </a:r>
            <a:r>
              <a:rPr lang="en-US" sz="1200" dirty="0"/>
              <a:t> </a:t>
            </a:r>
            <a:r>
              <a:rPr lang="en-US" sz="1200" b="1" dirty="0"/>
              <a:t>Tools</a:t>
            </a:r>
            <a:r>
              <a:rPr lang="en-US" sz="1200" dirty="0"/>
              <a:t>, on the </a:t>
            </a:r>
            <a:r>
              <a:rPr lang="en-US" sz="1200" b="1" dirty="0"/>
              <a:t>Design</a:t>
            </a:r>
            <a:r>
              <a:rPr lang="en-US" sz="1200" dirty="0"/>
              <a:t> tab, in the </a:t>
            </a:r>
            <a:r>
              <a:rPr lang="en-US" sz="1200" b="1" dirty="0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 </a:t>
            </a:r>
            <a:r>
              <a:rPr lang="en-US" sz="1200" b="0" baseline="0" dirty="0"/>
              <a:t>arrow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3-D</a:t>
            </a:r>
            <a:r>
              <a:rPr lang="en-US" sz="1200" baseline="0" dirty="0"/>
              <a:t> select </a:t>
            </a:r>
            <a:r>
              <a:rPr lang="en-US" sz="1200" b="1" baseline="0" dirty="0"/>
              <a:t>Inset </a:t>
            </a:r>
            <a:r>
              <a:rPr lang="en-US" sz="1200" b="0" baseline="0" dirty="0"/>
              <a:t>(first row, second option from the left)</a:t>
            </a:r>
            <a:r>
              <a:rPr lang="en-US" sz="1200" baseline="0" dirty="0"/>
              <a:t>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under </a:t>
            </a:r>
            <a:r>
              <a:rPr lang="en-US" sz="1200" b="1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Design</a:t>
            </a:r>
            <a:r>
              <a:rPr lang="en-US" sz="1200" baseline="0" dirty="0"/>
              <a:t> tab, in the </a:t>
            </a:r>
            <a:r>
              <a:rPr lang="en-US" sz="1200" b="1" baseline="0" dirty="0" err="1"/>
              <a:t>SmartArt</a:t>
            </a:r>
            <a:r>
              <a:rPr lang="en-US" sz="1200" baseline="0" dirty="0"/>
              <a:t> </a:t>
            </a:r>
            <a:r>
              <a:rPr lang="en-US" sz="1200" b="1" baseline="0" dirty="0"/>
              <a:t>Styles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Change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, and then under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select </a:t>
            </a:r>
            <a:r>
              <a:rPr lang="en-US" sz="1200" b="1" baseline="0" dirty="0"/>
              <a:t>Colorful</a:t>
            </a:r>
            <a:r>
              <a:rPr lang="en-US" sz="1200" baseline="0" dirty="0"/>
              <a:t> </a:t>
            </a:r>
            <a:r>
              <a:rPr lang="en-US" sz="1200" b="1" baseline="0" dirty="0"/>
              <a:t>Accent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(first option from the left).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endParaRPr lang="en-US" sz="120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To reproduce the chevron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</a:t>
            </a:r>
            <a:r>
              <a:rPr lang="en-US" sz="1200" baseline="0" dirty="0"/>
              <a:t> and hold CTRL, and select all four chevrons in the </a:t>
            </a:r>
            <a:r>
              <a:rPr lang="en-US" sz="1200" baseline="0" dirty="0" err="1"/>
              <a:t>SmartArt</a:t>
            </a:r>
            <a:r>
              <a:rPr lang="en-US" sz="1200" baseline="0" dirty="0"/>
              <a:t> graphic. </a:t>
            </a: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in the </a:t>
            </a:r>
            <a:r>
              <a:rPr lang="en-US" sz="1200" b="1" dirty="0"/>
              <a:t>Font</a:t>
            </a:r>
            <a:r>
              <a:rPr lang="en-US" sz="1200" dirty="0"/>
              <a:t> list</a:t>
            </a:r>
            <a:r>
              <a:rPr lang="en-US" sz="1200" baseline="0" dirty="0"/>
              <a:t> select </a:t>
            </a:r>
            <a:r>
              <a:rPr lang="en-US" sz="1200" b="1" baseline="0" dirty="0"/>
              <a:t>Franklin Gothic Medium </a:t>
            </a:r>
            <a:r>
              <a:rPr lang="en-US" sz="1200" b="1" baseline="0" dirty="0" err="1"/>
              <a:t>Cond</a:t>
            </a:r>
            <a:r>
              <a:rPr lang="en-US" sz="1200" baseline="0" dirty="0"/>
              <a:t>, and then in the </a:t>
            </a:r>
            <a:r>
              <a:rPr lang="en-US" sz="1200" b="1" baseline="0" dirty="0"/>
              <a:t>Font</a:t>
            </a:r>
            <a:r>
              <a:rPr lang="en-US" sz="1200" baseline="0" dirty="0"/>
              <a:t> </a:t>
            </a:r>
            <a:r>
              <a:rPr lang="en-US" sz="1200" b="1" baseline="0" dirty="0"/>
              <a:t>Size</a:t>
            </a:r>
            <a:r>
              <a:rPr lang="en-US" sz="1200" baseline="0" dirty="0"/>
              <a:t> box select </a:t>
            </a:r>
            <a:r>
              <a:rPr lang="en-US" sz="1200" b="1" baseline="0" dirty="0"/>
              <a:t>28 pt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</a:t>
            </a:r>
            <a:r>
              <a:rPr lang="en-US" sz="1200" baseline="0" dirty="0"/>
              <a:t>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Box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Text</a:t>
            </a:r>
            <a:r>
              <a:rPr lang="en-US" sz="1200" baseline="0" dirty="0"/>
              <a:t> </a:t>
            </a:r>
            <a:r>
              <a:rPr lang="en-US" sz="1200" b="1" baseline="0" dirty="0"/>
              <a:t>layout</a:t>
            </a:r>
            <a:r>
              <a:rPr lang="en-US" sz="1200" baseline="0" dirty="0"/>
              <a:t>, in the </a:t>
            </a:r>
            <a:r>
              <a:rPr lang="en-US" sz="1200" b="1" baseline="0" dirty="0"/>
              <a:t>Vertical</a:t>
            </a:r>
            <a:r>
              <a:rPr lang="en-US" sz="1200" baseline="0" dirty="0"/>
              <a:t> </a:t>
            </a:r>
            <a:r>
              <a:rPr lang="en-US" sz="1200" b="1" baseline="0" dirty="0"/>
              <a:t>alignment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Bottom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Under </a:t>
            </a:r>
            <a:r>
              <a:rPr lang="en-US" sz="1200" b="1" baseline="0" dirty="0"/>
              <a:t>Internal</a:t>
            </a:r>
            <a:r>
              <a:rPr lang="en-US" sz="1200" baseline="0" dirty="0"/>
              <a:t> </a:t>
            </a:r>
            <a:r>
              <a:rPr lang="en-US" sz="1200" b="1" baseline="0" dirty="0"/>
              <a:t>margin</a:t>
            </a:r>
            <a:r>
              <a:rPr lang="en-US" sz="1200" baseline="0" dirty="0"/>
              <a:t>,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Left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baseline="0" dirty="0"/>
              <a:t> In the </a:t>
            </a:r>
            <a:r>
              <a:rPr lang="en-US" sz="1200" b="1" baseline="0" dirty="0"/>
              <a:t>Right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Bottom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0”</a:t>
            </a:r>
            <a:r>
              <a:rPr lang="en-US" sz="1200" baseline="0" dirty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box enter </a:t>
            </a:r>
            <a:r>
              <a:rPr lang="en-US" sz="1200" b="1" baseline="0" dirty="0"/>
              <a:t>0.6”</a:t>
            </a:r>
            <a:r>
              <a:rPr lang="en-US" sz="1200" baseline="0" dirty="0"/>
              <a:t>.</a:t>
            </a:r>
            <a:endParaRPr lang="en-US" sz="1200" b="0" baseline="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endParaRPr lang="en-US" sz="1200" dirty="0"/>
          </a:p>
          <a:p>
            <a:pPr marL="228600" indent="-228600">
              <a:buFontTx/>
              <a:buNone/>
            </a:pPr>
            <a:r>
              <a:rPr lang="en-US" sz="1200" dirty="0"/>
              <a:t>To reproduce the rectangle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Press and hold CTRL, and the four rectangles (with bulleted text). On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Font</a:t>
            </a:r>
            <a:r>
              <a:rPr lang="en-US" sz="1200" dirty="0"/>
              <a:t> group,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list, select </a:t>
            </a:r>
            <a:r>
              <a:rPr lang="en-US" sz="1200" b="1" dirty="0"/>
              <a:t>Franklin</a:t>
            </a:r>
            <a:r>
              <a:rPr lang="en-US" sz="1200" dirty="0"/>
              <a:t> </a:t>
            </a:r>
            <a:r>
              <a:rPr lang="en-US" sz="1200" b="1" dirty="0"/>
              <a:t>Gothic</a:t>
            </a:r>
            <a:r>
              <a:rPr lang="en-US" sz="1200" dirty="0"/>
              <a:t> </a:t>
            </a:r>
            <a:r>
              <a:rPr lang="en-US" sz="1200" b="1" dirty="0"/>
              <a:t>Book</a:t>
            </a:r>
            <a:r>
              <a:rPr lang="en-US" sz="120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Size</a:t>
            </a:r>
            <a:r>
              <a:rPr lang="en-US" sz="1200" dirty="0"/>
              <a:t> box, enter </a:t>
            </a:r>
            <a:r>
              <a:rPr lang="en-US" sz="1200" b="1" dirty="0"/>
              <a:t>21 pt.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</a:t>
            </a:r>
            <a:r>
              <a:rPr lang="en-US" sz="1200" b="1" dirty="0"/>
              <a:t>Font</a:t>
            </a:r>
            <a:r>
              <a:rPr lang="en-US" sz="1200" dirty="0"/>
              <a:t> </a:t>
            </a:r>
            <a:r>
              <a:rPr lang="en-US" sz="1200" b="1" dirty="0"/>
              <a:t>Color</a:t>
            </a:r>
            <a:r>
              <a:rPr lang="en-US" sz="1200" dirty="0"/>
              <a:t> list, under</a:t>
            </a:r>
            <a:r>
              <a:rPr lang="en-US" sz="1200" baseline="0" dirty="0"/>
              <a:t> </a:t>
            </a:r>
            <a:r>
              <a:rPr lang="en-US" sz="1200" b="1" baseline="0" dirty="0"/>
              <a:t>Theme</a:t>
            </a:r>
            <a:r>
              <a:rPr lang="en-US" sz="1200" baseline="0" dirty="0"/>
              <a:t> </a:t>
            </a:r>
            <a:r>
              <a:rPr lang="en-US" sz="1200" b="1" baseline="0" dirty="0"/>
              <a:t>Colors</a:t>
            </a:r>
            <a:r>
              <a:rPr lang="en-US" sz="1200" baseline="0" dirty="0"/>
              <a:t> select </a:t>
            </a:r>
            <a:r>
              <a:rPr lang="en-US" sz="1200" b="1" baseline="0" dirty="0"/>
              <a:t>White, Background 1</a:t>
            </a:r>
            <a:r>
              <a:rPr lang="en-US" sz="1200" b="0" baseline="0" dirty="0"/>
              <a:t> (first row, first option from the left).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dirty="0"/>
              <a:t> group, click the </a:t>
            </a:r>
            <a:r>
              <a:rPr lang="en-US" sz="1200" b="1" dirty="0"/>
              <a:t>Format Shape</a:t>
            </a:r>
            <a:r>
              <a:rPr lang="en-US" sz="1200" b="1" baseline="0" dirty="0"/>
              <a:t> </a:t>
            </a:r>
            <a:r>
              <a:rPr lang="en-US" sz="1200" baseline="0" dirty="0"/>
              <a:t>dialog box launcher. In the </a:t>
            </a:r>
            <a:r>
              <a:rPr lang="en-US" sz="1200" b="1" baseline="0" dirty="0"/>
              <a:t>Format Shape </a:t>
            </a:r>
            <a:r>
              <a:rPr lang="en-US" sz="1200" baseline="0" dirty="0"/>
              <a:t>dialog box, click </a:t>
            </a:r>
            <a:r>
              <a:rPr lang="en-US" sz="1200" b="1" baseline="0" dirty="0"/>
              <a:t>Fill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Fill</a:t>
            </a:r>
            <a:r>
              <a:rPr lang="en-US" sz="1200" baseline="0" dirty="0"/>
              <a:t> pane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in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45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Shadow</a:t>
            </a:r>
            <a:r>
              <a:rPr lang="en-US" sz="1200" dirty="0"/>
              <a:t> in the </a:t>
            </a:r>
            <a:r>
              <a:rPr lang="en-US" sz="1200" b="0" dirty="0"/>
              <a:t>left</a:t>
            </a:r>
            <a:r>
              <a:rPr lang="en-US" sz="1200" dirty="0"/>
              <a:t> pane, and in the </a:t>
            </a:r>
            <a:r>
              <a:rPr lang="en-US" sz="1200" b="1" dirty="0"/>
              <a:t>Shadow</a:t>
            </a:r>
            <a:r>
              <a:rPr lang="en-US" sz="1200" dirty="0"/>
              <a:t> pane, in the </a:t>
            </a:r>
            <a:r>
              <a:rPr lang="en-US" sz="1200" b="1" dirty="0"/>
              <a:t>Presets</a:t>
            </a:r>
            <a:r>
              <a:rPr lang="en-US" sz="1200" dirty="0"/>
              <a:t> list select </a:t>
            </a:r>
            <a:r>
              <a:rPr lang="en-US" sz="1200" b="1" dirty="0"/>
              <a:t>No</a:t>
            </a:r>
            <a:r>
              <a:rPr lang="en-US" sz="1200" dirty="0"/>
              <a:t> </a:t>
            </a:r>
            <a:r>
              <a:rPr lang="en-US" sz="1200" b="1" dirty="0"/>
              <a:t>Shadow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Also in the </a:t>
            </a:r>
            <a:r>
              <a:rPr lang="en-US" sz="1200" b="1" dirty="0"/>
              <a:t>Format</a:t>
            </a:r>
            <a:r>
              <a:rPr lang="en-US" sz="1200" dirty="0"/>
              <a:t> </a:t>
            </a:r>
            <a:r>
              <a:rPr lang="en-US" sz="1200" b="1" dirty="0"/>
              <a:t>Shape</a:t>
            </a:r>
            <a:r>
              <a:rPr lang="en-US" sz="1200" dirty="0"/>
              <a:t> dialog box, click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in the left pane, and in the </a:t>
            </a:r>
            <a:r>
              <a:rPr lang="en-US" sz="1200" b="1" dirty="0"/>
              <a:t>3-D</a:t>
            </a:r>
            <a:r>
              <a:rPr lang="en-US" sz="1200" dirty="0"/>
              <a:t> </a:t>
            </a:r>
            <a:r>
              <a:rPr lang="en-US" sz="1200" b="1" dirty="0"/>
              <a:t>Format</a:t>
            </a:r>
            <a:r>
              <a:rPr lang="en-US" sz="1200" dirty="0"/>
              <a:t> pane, under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, in the </a:t>
            </a:r>
            <a:r>
              <a:rPr lang="en-US" sz="1200" b="1" baseline="0" dirty="0"/>
              <a:t>Top</a:t>
            </a:r>
            <a:r>
              <a:rPr lang="en-US" sz="1200" baseline="0" dirty="0"/>
              <a:t> list select </a:t>
            </a:r>
            <a:r>
              <a:rPr lang="en-US" sz="1200" b="1" baseline="0" dirty="0"/>
              <a:t>No</a:t>
            </a:r>
            <a:r>
              <a:rPr lang="en-US" sz="1200" baseline="0" dirty="0"/>
              <a:t> </a:t>
            </a:r>
            <a:r>
              <a:rPr lang="en-US" sz="1200" b="1" baseline="0" dirty="0"/>
              <a:t>Bevel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first from the top rectangle with bulleted text,</a:t>
            </a:r>
            <a:r>
              <a:rPr lang="en-US" sz="1200" baseline="0" dirty="0"/>
              <a:t>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Orange, Accent 2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second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 the slider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 Green, Accent 3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sixth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third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Gold, Accent 4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seventh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 the fourth from the top rectangle with bulleted text,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Home</a:t>
            </a:r>
            <a:r>
              <a:rPr lang="en-US" sz="1200" dirty="0"/>
              <a:t> tab, in the bottom right corner of the </a:t>
            </a:r>
            <a:r>
              <a:rPr lang="en-US" sz="1200" b="1" dirty="0"/>
              <a:t>Drawing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 launcher. In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</a:t>
            </a:r>
            <a:r>
              <a:rPr lang="en-US" sz="1200" b="1" baseline="0" dirty="0"/>
              <a:t>Shape</a:t>
            </a:r>
            <a:r>
              <a:rPr lang="en-US" sz="1200" baseline="0" dirty="0"/>
              <a:t> dialog box, click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in the left pane, and in the </a:t>
            </a:r>
            <a:r>
              <a:rPr lang="en-US" sz="1200" b="1" baseline="0" dirty="0"/>
              <a:t>Line</a:t>
            </a:r>
            <a:r>
              <a:rPr lang="en-US" sz="1200" baseline="0" dirty="0"/>
              <a:t> </a:t>
            </a:r>
            <a:r>
              <a:rPr lang="en-US" sz="1200" b="1" baseline="0" dirty="0"/>
              <a:t>Color</a:t>
            </a:r>
            <a:r>
              <a:rPr lang="en-US" sz="1200" baseline="0" dirty="0"/>
              <a:t> pane do the following: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Down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100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Green, Accent 5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8th option from the left).</a:t>
            </a:r>
          </a:p>
          <a:p>
            <a:pPr marL="1600200" lvl="3" indent="-228600">
              <a:buFont typeface="Arial" pitchFamily="34" charset="0"/>
              <a:buChar char="•"/>
            </a:pP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In the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Transparency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 box, enter </a:t>
            </a:r>
            <a:r>
              <a:rPr lang="en-US" sz="1200" b="1" baseline="0" dirty="0">
                <a:solidFill>
                  <a:schemeClr val="accent6"/>
                </a:solidFill>
                <a:latin typeface="+mn-lt"/>
              </a:rPr>
              <a:t>0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%.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r>
              <a:rPr lang="en-US" sz="1200" dirty="0"/>
              <a:t>To reproduce the animation effects on this slide, do the following: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On the </a:t>
            </a:r>
            <a:r>
              <a:rPr lang="en-US" sz="1200" b="1" dirty="0"/>
              <a:t>Animations</a:t>
            </a:r>
            <a:r>
              <a:rPr lang="en-US" sz="1200" dirty="0"/>
              <a:t> tab, in the </a:t>
            </a:r>
            <a:r>
              <a:rPr lang="en-US" sz="1200" b="1" dirty="0"/>
              <a:t>Advanced 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.</a:t>
            </a: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Select</a:t>
            </a:r>
            <a:r>
              <a:rPr lang="en-US" sz="1200" baseline="0" dirty="0"/>
              <a:t> the SmartArt graphic, and then on the </a:t>
            </a:r>
            <a:r>
              <a:rPr lang="en-US" sz="1200" b="1" baseline="0" dirty="0"/>
              <a:t>Animations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under </a:t>
            </a:r>
            <a:r>
              <a:rPr lang="en-US" sz="1200" b="1" baseline="0" dirty="0"/>
              <a:t>Entrance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Grow &amp; Turn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</a:t>
            </a:r>
            <a:r>
              <a:rPr lang="en-US" sz="1200" baseline="0" dirty="0"/>
              <a:t> group, click </a:t>
            </a:r>
            <a:r>
              <a:rPr lang="en-US" sz="1200" b="1" baseline="0" dirty="0"/>
              <a:t>Effect Options</a:t>
            </a:r>
            <a:r>
              <a:rPr lang="en-US" sz="1200" baseline="0" dirty="0"/>
              <a:t>, and under </a:t>
            </a:r>
            <a:r>
              <a:rPr lang="en-US" sz="1200" b="1" baseline="0" dirty="0"/>
              <a:t>Sequence</a:t>
            </a:r>
            <a:r>
              <a:rPr lang="en-US" sz="1200" baseline="0" dirty="0"/>
              <a:t>, click </a:t>
            </a:r>
            <a:r>
              <a:rPr lang="en-US" sz="1200" b="1" baseline="0" dirty="0"/>
              <a:t>One by one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group, in the </a:t>
            </a:r>
            <a:r>
              <a:rPr lang="en-US" sz="1200" b="1" baseline="0" dirty="0"/>
              <a:t>Duration</a:t>
            </a:r>
            <a:r>
              <a:rPr lang="en-US" sz="1200" baseline="0" dirty="0"/>
              <a:t> list, enter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aseline="0" dirty="0"/>
              <a:t>, c</a:t>
            </a:r>
            <a:r>
              <a:rPr lang="en-US" sz="1200" dirty="0"/>
              <a:t>lick the double arrow to expand the contents of the list</a:t>
            </a:r>
            <a:r>
              <a:rPr lang="en-US" sz="1200" baseline="0" dirty="0"/>
              <a:t>. P</a:t>
            </a:r>
            <a:r>
              <a:rPr lang="en-US" sz="1200" dirty="0"/>
              <a:t>ress</a:t>
            </a:r>
            <a:r>
              <a:rPr lang="en-US" sz="1200" baseline="0" dirty="0"/>
              <a:t> and hold CTRL, and select the second, fourth, sixth, and eighth effects (bullets’ grow &amp; turn entrance effects), and then do the following: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dirty="0"/>
              <a:t>In the Animation</a:t>
            </a:r>
            <a:r>
              <a:rPr lang="en-US" sz="1200" baseline="0" dirty="0"/>
              <a:t> group, click the </a:t>
            </a:r>
            <a:r>
              <a:rPr lang="en-US" sz="1200" b="1" baseline="0" dirty="0"/>
              <a:t>More</a:t>
            </a:r>
            <a:r>
              <a:rPr lang="en-US" sz="1200" baseline="0" dirty="0"/>
              <a:t> arrow on the </a:t>
            </a:r>
            <a:r>
              <a:rPr lang="en-US" sz="1200" b="1" baseline="0" dirty="0"/>
              <a:t>Effects Gallery </a:t>
            </a:r>
            <a:r>
              <a:rPr lang="en-US" sz="1200" baseline="0" dirty="0"/>
              <a:t>and then click </a:t>
            </a:r>
            <a:r>
              <a:rPr lang="en-US" sz="1200" b="1" baseline="0" dirty="0"/>
              <a:t>More Entrance Effects</a:t>
            </a:r>
            <a:r>
              <a:rPr lang="en-US" sz="1200" baseline="0" dirty="0"/>
              <a:t>. Under </a:t>
            </a:r>
            <a:r>
              <a:rPr lang="en-US" sz="1200" b="1" dirty="0"/>
              <a:t>Basic</a:t>
            </a:r>
            <a:r>
              <a:rPr lang="en-US" sz="1200" b="0" dirty="0"/>
              <a:t>, click</a:t>
            </a:r>
            <a:r>
              <a:rPr lang="en-US" sz="1200" dirty="0"/>
              <a:t> </a:t>
            </a:r>
            <a:r>
              <a:rPr lang="en-US" sz="1200" b="1" dirty="0"/>
              <a:t>Peek</a:t>
            </a:r>
            <a:r>
              <a:rPr lang="en-US" sz="1200" baseline="0" dirty="0"/>
              <a:t> </a:t>
            </a:r>
            <a:r>
              <a:rPr lang="en-US" sz="1200" b="1" baseline="0" dirty="0"/>
              <a:t>In</a:t>
            </a:r>
            <a:r>
              <a:rPr lang="en-US" sz="1200" b="0" baseline="0" dirty="0"/>
              <a:t>, and then click</a:t>
            </a:r>
            <a:r>
              <a:rPr lang="en-US" sz="1200" b="1" baseline="0" dirty="0"/>
              <a:t> OK</a:t>
            </a:r>
            <a:r>
              <a:rPr lang="en-US" sz="1200" baseline="0" dirty="0"/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baseline="0" dirty="0"/>
              <a:t>With the four peek in entrance effects still selected, in the </a:t>
            </a:r>
            <a:r>
              <a:rPr lang="en-US" sz="1200" b="1" baseline="0" dirty="0"/>
              <a:t>Timing </a:t>
            </a:r>
            <a:r>
              <a:rPr lang="en-US" sz="1200" baseline="0" dirty="0"/>
              <a:t>group,</a:t>
            </a:r>
            <a:r>
              <a:rPr lang="en-US" sz="1200" b="1" baseline="0" dirty="0"/>
              <a:t> </a:t>
            </a:r>
            <a:r>
              <a:rPr lang="en-US" sz="1200" baseline="0" dirty="0"/>
              <a:t>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Start</a:t>
            </a:r>
            <a:r>
              <a:rPr lang="en-US" sz="1200" baseline="0" dirty="0"/>
              <a:t> list, select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Duration </a:t>
            </a:r>
            <a:r>
              <a:rPr lang="en-US" sz="1200" baseline="0" dirty="0"/>
              <a:t>list, select </a:t>
            </a:r>
            <a:r>
              <a:rPr lang="en-US" sz="1200" b="1" baseline="0" dirty="0"/>
              <a:t>01.00</a:t>
            </a:r>
            <a:r>
              <a:rPr lang="en-US" sz="1200" baseline="0" dirty="0"/>
              <a:t>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aseline="0" dirty="0"/>
              <a:t>Select the first grow &amp; turn entrance effect in the list, and in the </a:t>
            </a:r>
            <a:r>
              <a:rPr lang="en-US" sz="1200" b="1" baseline="0" dirty="0"/>
              <a:t>Timing</a:t>
            </a:r>
            <a:r>
              <a:rPr lang="en-US" sz="1200" baseline="0" dirty="0"/>
              <a:t> group</a:t>
            </a:r>
            <a:r>
              <a:rPr lang="en-US" sz="1200" dirty="0"/>
              <a:t>, in the </a:t>
            </a:r>
            <a:r>
              <a:rPr lang="en-US" sz="1200" b="1" dirty="0"/>
              <a:t>Start</a:t>
            </a:r>
            <a:r>
              <a:rPr lang="en-US" sz="1200" dirty="0"/>
              <a:t> list, click</a:t>
            </a:r>
            <a:r>
              <a:rPr lang="en-US" sz="1200" baseline="0" dirty="0"/>
              <a:t> </a:t>
            </a:r>
            <a:r>
              <a:rPr lang="en-US" sz="1200" b="1" baseline="0" dirty="0"/>
              <a:t>With</a:t>
            </a:r>
            <a:r>
              <a:rPr lang="en-US" sz="1200" baseline="0" dirty="0"/>
              <a:t> </a:t>
            </a:r>
            <a:r>
              <a:rPr lang="en-US" sz="1200" b="1" baseline="0" dirty="0"/>
              <a:t>Previous</a:t>
            </a:r>
            <a:r>
              <a:rPr lang="en-US" sz="1200" baseline="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  <a:p>
            <a:r>
              <a:rPr lang="en-US" sz="1200" baseline="0" dirty="0">
                <a:latin typeface="+mn-lt"/>
              </a:rPr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Radial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Center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(third option from the left). </a:t>
            </a:r>
            <a:endParaRPr lang="en-US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slider.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on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White, Background 1, Darker 25%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(fourth row, first option from the left). </a:t>
            </a:r>
            <a:endParaRPr lang="en-US" sz="1200" b="1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 stop on the slider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dirty="0"/>
              <a:t>Click the button next to </a:t>
            </a:r>
            <a:r>
              <a:rPr lang="en-US" sz="1200" b="1" dirty="0"/>
              <a:t>Color</a:t>
            </a:r>
            <a:r>
              <a:rPr lang="en-US" sz="1200" dirty="0"/>
              <a:t>,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under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Colors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baseline="0" dirty="0">
                <a:solidFill>
                  <a:schemeClr val="accent6"/>
                </a:solidFill>
                <a:latin typeface="+mn-lt"/>
              </a:rPr>
              <a:t>(first row, second option from the left). </a:t>
            </a:r>
            <a:endParaRPr lang="en-US" sz="1200" dirty="0"/>
          </a:p>
          <a:p>
            <a:pPr marL="228600" indent="-228600">
              <a:buFont typeface="+mj-lt"/>
              <a:buNone/>
            </a:pPr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15875" y="503238"/>
            <a:ext cx="4191000" cy="2359025"/>
          </a:xfrm>
        </p:spPr>
      </p:sp>
    </p:spTree>
    <p:extLst>
      <p:ext uri="{BB962C8B-B14F-4D97-AF65-F5344CB8AC3E}">
        <p14:creationId xmlns:p14="http://schemas.microsoft.com/office/powerpoint/2010/main" xmlns="" val="3483918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2D7DC7E-714E-4AA5-B891-475605D4D7A1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5262F45-9DFF-415E-A2F8-5A7F26C28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3892554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en/old-background-wood-board-954310/" TargetMode="Externa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  <a:extLs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D5785-8A43-4CC4-A705-D4AA7E8DB5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03/04/2021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6413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5.xml"/><Relationship Id="rId13" Type="http://schemas.microsoft.com/office/2007/relationships/diagramDrawing" Target="../diagrams/drawing15.xml"/><Relationship Id="rId3" Type="http://schemas.openxmlformats.org/officeDocument/2006/relationships/notesSlide" Target="../notesSlides/notesSlide8.xml"/><Relationship Id="rId7" Type="http://schemas.openxmlformats.org/officeDocument/2006/relationships/diagramColors" Target="../diagrams/colors14.xml"/><Relationship Id="rId12" Type="http://schemas.microsoft.com/office/2007/relationships/diagramDrawing" Target="../diagrams/drawing1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Relationship Id="rId6" Type="http://schemas.openxmlformats.org/officeDocument/2006/relationships/diagramQuickStyle" Target="../diagrams/quickStyle14.xml"/><Relationship Id="rId11" Type="http://schemas.openxmlformats.org/officeDocument/2006/relationships/diagramColors" Target="../diagrams/colors15.xml"/><Relationship Id="rId5" Type="http://schemas.openxmlformats.org/officeDocument/2006/relationships/diagramLayout" Target="../diagrams/layout14.xml"/><Relationship Id="rId10" Type="http://schemas.openxmlformats.org/officeDocument/2006/relationships/diagramQuickStyle" Target="../diagrams/quickStyle15.xml"/><Relationship Id="rId4" Type="http://schemas.openxmlformats.org/officeDocument/2006/relationships/diagramData" Target="../diagrams/data14.xml"/><Relationship Id="rId9" Type="http://schemas.openxmlformats.org/officeDocument/2006/relationships/diagramLayout" Target="../diagrams/layout1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.xml"/><Relationship Id="rId13" Type="http://schemas.microsoft.com/office/2007/relationships/diagramDrawing" Target="../diagrams/drawing17.xml"/><Relationship Id="rId3" Type="http://schemas.openxmlformats.org/officeDocument/2006/relationships/notesSlide" Target="../notesSlides/notesSlide9.xml"/><Relationship Id="rId7" Type="http://schemas.openxmlformats.org/officeDocument/2006/relationships/diagramColors" Target="../diagrams/colors16.xml"/><Relationship Id="rId12" Type="http://schemas.microsoft.com/office/2007/relationships/diagramDrawing" Target="../diagrams/drawing1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Relationship Id="rId6" Type="http://schemas.openxmlformats.org/officeDocument/2006/relationships/diagramQuickStyle" Target="../diagrams/quickStyle16.xml"/><Relationship Id="rId11" Type="http://schemas.openxmlformats.org/officeDocument/2006/relationships/diagramColors" Target="../diagrams/colors17.xml"/><Relationship Id="rId5" Type="http://schemas.openxmlformats.org/officeDocument/2006/relationships/diagramLayout" Target="../diagrams/layout16.xml"/><Relationship Id="rId10" Type="http://schemas.openxmlformats.org/officeDocument/2006/relationships/diagramQuickStyle" Target="../diagrams/quickStyle17.xml"/><Relationship Id="rId4" Type="http://schemas.openxmlformats.org/officeDocument/2006/relationships/diagramData" Target="../diagrams/data16.xml"/><Relationship Id="rId9" Type="http://schemas.openxmlformats.org/officeDocument/2006/relationships/diagramLayout" Target="../diagrams/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9.xml"/><Relationship Id="rId13" Type="http://schemas.microsoft.com/office/2007/relationships/diagramDrawing" Target="../diagrams/drawing19.xml"/><Relationship Id="rId3" Type="http://schemas.openxmlformats.org/officeDocument/2006/relationships/notesSlide" Target="../notesSlides/notesSlide10.xml"/><Relationship Id="rId7" Type="http://schemas.openxmlformats.org/officeDocument/2006/relationships/diagramColors" Target="../diagrams/colors18.xml"/><Relationship Id="rId12" Type="http://schemas.microsoft.com/office/2007/relationships/diagramDrawing" Target="../diagrams/drawing1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0.xml"/><Relationship Id="rId6" Type="http://schemas.openxmlformats.org/officeDocument/2006/relationships/diagramQuickStyle" Target="../diagrams/quickStyle18.xml"/><Relationship Id="rId11" Type="http://schemas.openxmlformats.org/officeDocument/2006/relationships/diagramColors" Target="../diagrams/colors19.xml"/><Relationship Id="rId5" Type="http://schemas.openxmlformats.org/officeDocument/2006/relationships/diagramLayout" Target="../diagrams/layout18.xml"/><Relationship Id="rId10" Type="http://schemas.openxmlformats.org/officeDocument/2006/relationships/diagramQuickStyle" Target="../diagrams/quickStyle19.xml"/><Relationship Id="rId4" Type="http://schemas.openxmlformats.org/officeDocument/2006/relationships/diagramData" Target="../diagrams/data18.xml"/><Relationship Id="rId9" Type="http://schemas.openxmlformats.org/officeDocument/2006/relationships/diagramLayout" Target="../diagrams/layout1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1.xml"/><Relationship Id="rId13" Type="http://schemas.microsoft.com/office/2007/relationships/diagramDrawing" Target="../diagrams/drawing21.xml"/><Relationship Id="rId3" Type="http://schemas.openxmlformats.org/officeDocument/2006/relationships/notesSlide" Target="../notesSlides/notesSlide11.xml"/><Relationship Id="rId7" Type="http://schemas.openxmlformats.org/officeDocument/2006/relationships/diagramColors" Target="../diagrams/colors20.xml"/><Relationship Id="rId12" Type="http://schemas.microsoft.com/office/2007/relationships/diagramDrawing" Target="../diagrams/drawing20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Relationship Id="rId6" Type="http://schemas.openxmlformats.org/officeDocument/2006/relationships/diagramQuickStyle" Target="../diagrams/quickStyle20.xml"/><Relationship Id="rId11" Type="http://schemas.openxmlformats.org/officeDocument/2006/relationships/diagramColors" Target="../diagrams/colors21.xml"/><Relationship Id="rId5" Type="http://schemas.openxmlformats.org/officeDocument/2006/relationships/diagramLayout" Target="../diagrams/layout20.xml"/><Relationship Id="rId10" Type="http://schemas.openxmlformats.org/officeDocument/2006/relationships/diagramQuickStyle" Target="../diagrams/quickStyle21.xml"/><Relationship Id="rId4" Type="http://schemas.openxmlformats.org/officeDocument/2006/relationships/diagramData" Target="../diagrams/data20.xml"/><Relationship Id="rId9" Type="http://schemas.openxmlformats.org/officeDocument/2006/relationships/diagramLayout" Target="../diagrams/layout2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3.xml"/><Relationship Id="rId13" Type="http://schemas.microsoft.com/office/2007/relationships/diagramDrawing" Target="../diagrams/drawing23.xml"/><Relationship Id="rId3" Type="http://schemas.openxmlformats.org/officeDocument/2006/relationships/notesSlide" Target="../notesSlides/notesSlide12.xml"/><Relationship Id="rId7" Type="http://schemas.openxmlformats.org/officeDocument/2006/relationships/diagramColors" Target="../diagrams/colors22.xml"/><Relationship Id="rId12" Type="http://schemas.microsoft.com/office/2007/relationships/diagramDrawing" Target="../diagrams/drawing2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2.xml"/><Relationship Id="rId6" Type="http://schemas.openxmlformats.org/officeDocument/2006/relationships/diagramQuickStyle" Target="../diagrams/quickStyle22.xml"/><Relationship Id="rId11" Type="http://schemas.openxmlformats.org/officeDocument/2006/relationships/diagramColors" Target="../diagrams/colors23.xml"/><Relationship Id="rId5" Type="http://schemas.openxmlformats.org/officeDocument/2006/relationships/diagramLayout" Target="../diagrams/layout22.xml"/><Relationship Id="rId10" Type="http://schemas.openxmlformats.org/officeDocument/2006/relationships/diagramQuickStyle" Target="../diagrams/quickStyle23.xml"/><Relationship Id="rId4" Type="http://schemas.openxmlformats.org/officeDocument/2006/relationships/diagramData" Target="../diagrams/data22.xml"/><Relationship Id="rId9" Type="http://schemas.openxmlformats.org/officeDocument/2006/relationships/diagramLayout" Target="../diagrams/layout2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5.xml"/><Relationship Id="rId13" Type="http://schemas.microsoft.com/office/2007/relationships/diagramDrawing" Target="../diagrams/drawing25.xml"/><Relationship Id="rId3" Type="http://schemas.openxmlformats.org/officeDocument/2006/relationships/notesSlide" Target="../notesSlides/notesSlide13.xml"/><Relationship Id="rId7" Type="http://schemas.openxmlformats.org/officeDocument/2006/relationships/diagramColors" Target="../diagrams/colors24.xml"/><Relationship Id="rId12" Type="http://schemas.microsoft.com/office/2007/relationships/diagramDrawing" Target="../diagrams/drawing2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3.xml"/><Relationship Id="rId6" Type="http://schemas.openxmlformats.org/officeDocument/2006/relationships/diagramQuickStyle" Target="../diagrams/quickStyle24.xml"/><Relationship Id="rId11" Type="http://schemas.openxmlformats.org/officeDocument/2006/relationships/diagramColors" Target="../diagrams/colors25.xml"/><Relationship Id="rId5" Type="http://schemas.openxmlformats.org/officeDocument/2006/relationships/diagramLayout" Target="../diagrams/layout24.xml"/><Relationship Id="rId10" Type="http://schemas.openxmlformats.org/officeDocument/2006/relationships/diagramQuickStyle" Target="../diagrams/quickStyle25.xml"/><Relationship Id="rId4" Type="http://schemas.openxmlformats.org/officeDocument/2006/relationships/diagramData" Target="../diagrams/data24.xml"/><Relationship Id="rId9" Type="http://schemas.openxmlformats.org/officeDocument/2006/relationships/diagramLayout" Target="../diagrams/layout2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7.xml"/><Relationship Id="rId13" Type="http://schemas.microsoft.com/office/2007/relationships/diagramDrawing" Target="../diagrams/drawing27.xml"/><Relationship Id="rId3" Type="http://schemas.openxmlformats.org/officeDocument/2006/relationships/notesSlide" Target="../notesSlides/notesSlide14.xml"/><Relationship Id="rId7" Type="http://schemas.openxmlformats.org/officeDocument/2006/relationships/diagramColors" Target="../diagrams/colors26.xml"/><Relationship Id="rId12" Type="http://schemas.microsoft.com/office/2007/relationships/diagramDrawing" Target="../diagrams/drawing2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4.xml"/><Relationship Id="rId6" Type="http://schemas.openxmlformats.org/officeDocument/2006/relationships/diagramQuickStyle" Target="../diagrams/quickStyle26.xml"/><Relationship Id="rId11" Type="http://schemas.openxmlformats.org/officeDocument/2006/relationships/diagramColors" Target="../diagrams/colors27.xml"/><Relationship Id="rId5" Type="http://schemas.openxmlformats.org/officeDocument/2006/relationships/diagramLayout" Target="../diagrams/layout26.xml"/><Relationship Id="rId10" Type="http://schemas.openxmlformats.org/officeDocument/2006/relationships/diagramQuickStyle" Target="../diagrams/quickStyle27.xml"/><Relationship Id="rId4" Type="http://schemas.openxmlformats.org/officeDocument/2006/relationships/diagramData" Target="../diagrams/data26.xml"/><Relationship Id="rId9" Type="http://schemas.openxmlformats.org/officeDocument/2006/relationships/diagramLayout" Target="../diagrams/layout2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9.xml"/><Relationship Id="rId13" Type="http://schemas.microsoft.com/office/2007/relationships/diagramDrawing" Target="../diagrams/drawing29.xml"/><Relationship Id="rId3" Type="http://schemas.openxmlformats.org/officeDocument/2006/relationships/notesSlide" Target="../notesSlides/notesSlide15.xml"/><Relationship Id="rId7" Type="http://schemas.openxmlformats.org/officeDocument/2006/relationships/diagramColors" Target="../diagrams/colors28.xml"/><Relationship Id="rId12" Type="http://schemas.microsoft.com/office/2007/relationships/diagramDrawing" Target="../diagrams/drawing2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5.xml"/><Relationship Id="rId6" Type="http://schemas.openxmlformats.org/officeDocument/2006/relationships/diagramQuickStyle" Target="../diagrams/quickStyle28.xml"/><Relationship Id="rId11" Type="http://schemas.openxmlformats.org/officeDocument/2006/relationships/diagramColors" Target="../diagrams/colors29.xml"/><Relationship Id="rId5" Type="http://schemas.openxmlformats.org/officeDocument/2006/relationships/diagramLayout" Target="../diagrams/layout28.xml"/><Relationship Id="rId10" Type="http://schemas.openxmlformats.org/officeDocument/2006/relationships/diagramQuickStyle" Target="../diagrams/quickStyle29.xml"/><Relationship Id="rId4" Type="http://schemas.openxmlformats.org/officeDocument/2006/relationships/diagramData" Target="../diagrams/data28.xml"/><Relationship Id="rId9" Type="http://schemas.openxmlformats.org/officeDocument/2006/relationships/diagramLayout" Target="../diagrams/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1.xml"/><Relationship Id="rId13" Type="http://schemas.microsoft.com/office/2007/relationships/diagramDrawing" Target="../diagrams/drawing31.xml"/><Relationship Id="rId3" Type="http://schemas.openxmlformats.org/officeDocument/2006/relationships/notesSlide" Target="../notesSlides/notesSlide16.xml"/><Relationship Id="rId7" Type="http://schemas.openxmlformats.org/officeDocument/2006/relationships/diagramColors" Target="../diagrams/colors30.xml"/><Relationship Id="rId12" Type="http://schemas.microsoft.com/office/2007/relationships/diagramDrawing" Target="../diagrams/drawing30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6.xml"/><Relationship Id="rId6" Type="http://schemas.openxmlformats.org/officeDocument/2006/relationships/diagramQuickStyle" Target="../diagrams/quickStyle30.xml"/><Relationship Id="rId11" Type="http://schemas.openxmlformats.org/officeDocument/2006/relationships/diagramColors" Target="../diagrams/colors31.xml"/><Relationship Id="rId5" Type="http://schemas.openxmlformats.org/officeDocument/2006/relationships/diagramLayout" Target="../diagrams/layout30.xml"/><Relationship Id="rId10" Type="http://schemas.openxmlformats.org/officeDocument/2006/relationships/diagramQuickStyle" Target="../diagrams/quickStyle31.xml"/><Relationship Id="rId4" Type="http://schemas.openxmlformats.org/officeDocument/2006/relationships/diagramData" Target="../diagrams/data30.xml"/><Relationship Id="rId9" Type="http://schemas.openxmlformats.org/officeDocument/2006/relationships/diagramLayout" Target="../diagrams/layout3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microsoft.com/office/2007/relationships/diagramDrawing" Target="../diagrams/drawing2.xml"/><Relationship Id="rId3" Type="http://schemas.openxmlformats.org/officeDocument/2006/relationships/notesSlide" Target="../notesSlides/notesSlide1.xml"/><Relationship Id="rId7" Type="http://schemas.openxmlformats.org/officeDocument/2006/relationships/diagramColors" Target="../diagrams/colors1.xml"/><Relationship Id="rId12" Type="http://schemas.microsoft.com/office/2007/relationships/diagramDrawing" Target="../diagrams/drawing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1.xml"/><Relationship Id="rId11" Type="http://schemas.openxmlformats.org/officeDocument/2006/relationships/diagramColors" Target="../diagrams/colors2.xml"/><Relationship Id="rId5" Type="http://schemas.openxmlformats.org/officeDocument/2006/relationships/diagramLayout" Target="../diagrams/layout1.xml"/><Relationship Id="rId10" Type="http://schemas.openxmlformats.org/officeDocument/2006/relationships/diagramQuickStyle" Target="../diagrams/quickStyle2.xml"/><Relationship Id="rId4" Type="http://schemas.openxmlformats.org/officeDocument/2006/relationships/diagramData" Target="../diagrams/data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microsoft.com/office/2007/relationships/diagramDrawing" Target="../diagrams/drawing5.xml"/><Relationship Id="rId3" Type="http://schemas.openxmlformats.org/officeDocument/2006/relationships/notesSlide" Target="../notesSlides/notesSlide3.xml"/><Relationship Id="rId7" Type="http://schemas.openxmlformats.org/officeDocument/2006/relationships/diagramColors" Target="../diagrams/colors4.xml"/><Relationship Id="rId12" Type="http://schemas.microsoft.com/office/2007/relationships/diagramDrawing" Target="../diagrams/drawing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6" Type="http://schemas.openxmlformats.org/officeDocument/2006/relationships/diagramQuickStyle" Target="../diagrams/quickStyle4.xml"/><Relationship Id="rId11" Type="http://schemas.openxmlformats.org/officeDocument/2006/relationships/diagramColors" Target="../diagrams/colors5.xml"/><Relationship Id="rId5" Type="http://schemas.openxmlformats.org/officeDocument/2006/relationships/diagramLayout" Target="../diagrams/layout4.xml"/><Relationship Id="rId10" Type="http://schemas.openxmlformats.org/officeDocument/2006/relationships/diagramQuickStyle" Target="../diagrams/quickStyle5.xml"/><Relationship Id="rId4" Type="http://schemas.openxmlformats.org/officeDocument/2006/relationships/diagramData" Target="../diagrams/data4.xml"/><Relationship Id="rId9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13" Type="http://schemas.microsoft.com/office/2007/relationships/diagramDrawing" Target="../diagrams/drawing7.xml"/><Relationship Id="rId3" Type="http://schemas.openxmlformats.org/officeDocument/2006/relationships/notesSlide" Target="../notesSlides/notesSlide4.xml"/><Relationship Id="rId7" Type="http://schemas.openxmlformats.org/officeDocument/2006/relationships/diagramColors" Target="../diagrams/colors6.xml"/><Relationship Id="rId12" Type="http://schemas.microsoft.com/office/2007/relationships/diagramDrawing" Target="../diagrams/drawing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6" Type="http://schemas.openxmlformats.org/officeDocument/2006/relationships/diagramQuickStyle" Target="../diagrams/quickStyle6.xml"/><Relationship Id="rId11" Type="http://schemas.openxmlformats.org/officeDocument/2006/relationships/diagramColors" Target="../diagrams/colors7.xml"/><Relationship Id="rId5" Type="http://schemas.openxmlformats.org/officeDocument/2006/relationships/diagramLayout" Target="../diagrams/layout6.xml"/><Relationship Id="rId10" Type="http://schemas.openxmlformats.org/officeDocument/2006/relationships/diagramQuickStyle" Target="../diagrams/quickStyle7.xml"/><Relationship Id="rId4" Type="http://schemas.openxmlformats.org/officeDocument/2006/relationships/diagramData" Target="../diagrams/data6.xml"/><Relationship Id="rId9" Type="http://schemas.openxmlformats.org/officeDocument/2006/relationships/diagramLayout" Target="../diagrams/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13" Type="http://schemas.microsoft.com/office/2007/relationships/diagramDrawing" Target="../diagrams/drawing9.xml"/><Relationship Id="rId3" Type="http://schemas.openxmlformats.org/officeDocument/2006/relationships/notesSlide" Target="../notesSlides/notesSlide5.xml"/><Relationship Id="rId7" Type="http://schemas.openxmlformats.org/officeDocument/2006/relationships/diagramColors" Target="../diagrams/colors8.xml"/><Relationship Id="rId12" Type="http://schemas.microsoft.com/office/2007/relationships/diagramDrawing" Target="../diagrams/drawing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Relationship Id="rId6" Type="http://schemas.openxmlformats.org/officeDocument/2006/relationships/diagramQuickStyle" Target="../diagrams/quickStyle8.xml"/><Relationship Id="rId11" Type="http://schemas.openxmlformats.org/officeDocument/2006/relationships/diagramColors" Target="../diagrams/colors9.xml"/><Relationship Id="rId5" Type="http://schemas.openxmlformats.org/officeDocument/2006/relationships/diagramLayout" Target="../diagrams/layout8.xml"/><Relationship Id="rId10" Type="http://schemas.openxmlformats.org/officeDocument/2006/relationships/diagramQuickStyle" Target="../diagrams/quickStyle9.xml"/><Relationship Id="rId4" Type="http://schemas.openxmlformats.org/officeDocument/2006/relationships/diagramData" Target="../diagrams/data8.xml"/><Relationship Id="rId9" Type="http://schemas.openxmlformats.org/officeDocument/2006/relationships/diagramLayout" Target="../diagrams/layout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1.xml"/><Relationship Id="rId13" Type="http://schemas.microsoft.com/office/2007/relationships/diagramDrawing" Target="../diagrams/drawing11.xml"/><Relationship Id="rId3" Type="http://schemas.openxmlformats.org/officeDocument/2006/relationships/notesSlide" Target="../notesSlides/notesSlide6.xml"/><Relationship Id="rId7" Type="http://schemas.openxmlformats.org/officeDocument/2006/relationships/diagramColors" Target="../diagrams/colors10.xml"/><Relationship Id="rId12" Type="http://schemas.microsoft.com/office/2007/relationships/diagramDrawing" Target="../diagrams/drawing10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6" Type="http://schemas.openxmlformats.org/officeDocument/2006/relationships/diagramQuickStyle" Target="../diagrams/quickStyle10.xml"/><Relationship Id="rId11" Type="http://schemas.openxmlformats.org/officeDocument/2006/relationships/diagramColors" Target="../diagrams/colors11.xml"/><Relationship Id="rId5" Type="http://schemas.openxmlformats.org/officeDocument/2006/relationships/diagramLayout" Target="../diagrams/layout10.xml"/><Relationship Id="rId10" Type="http://schemas.openxmlformats.org/officeDocument/2006/relationships/diagramQuickStyle" Target="../diagrams/quickStyle11.xml"/><Relationship Id="rId4" Type="http://schemas.openxmlformats.org/officeDocument/2006/relationships/diagramData" Target="../diagrams/data10.xml"/><Relationship Id="rId9" Type="http://schemas.openxmlformats.org/officeDocument/2006/relationships/diagramLayout" Target="../diagrams/layout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13" Type="http://schemas.microsoft.com/office/2007/relationships/diagramDrawing" Target="../diagrams/drawing13.xml"/><Relationship Id="rId3" Type="http://schemas.openxmlformats.org/officeDocument/2006/relationships/notesSlide" Target="../notesSlides/notesSlide7.xml"/><Relationship Id="rId7" Type="http://schemas.openxmlformats.org/officeDocument/2006/relationships/diagramColors" Target="../diagrams/colors12.xml"/><Relationship Id="rId12" Type="http://schemas.microsoft.com/office/2007/relationships/diagramDrawing" Target="../diagrams/drawing1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Relationship Id="rId6" Type="http://schemas.openxmlformats.org/officeDocument/2006/relationships/diagramQuickStyle" Target="../diagrams/quickStyle12.xml"/><Relationship Id="rId11" Type="http://schemas.openxmlformats.org/officeDocument/2006/relationships/diagramColors" Target="../diagrams/colors13.xml"/><Relationship Id="rId5" Type="http://schemas.openxmlformats.org/officeDocument/2006/relationships/diagramLayout" Target="../diagrams/layout12.xml"/><Relationship Id="rId10" Type="http://schemas.openxmlformats.org/officeDocument/2006/relationships/diagramQuickStyle" Target="../diagrams/quickStyle13.xml"/><Relationship Id="rId4" Type="http://schemas.openxmlformats.org/officeDocument/2006/relationships/diagramData" Target="../diagrams/data12.xml"/><Relationship Id="rId9" Type="http://schemas.openxmlformats.org/officeDocument/2006/relationships/diagramLayout" Target="../diagrams/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3436DBA5-8EDD-42D2-8A20-C764B413FB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4560" y="2362200"/>
            <a:ext cx="5543950" cy="1496371"/>
          </a:xfrm>
        </p:spPr>
        <p:txBody>
          <a:bodyPr/>
          <a:lstStyle/>
          <a:p>
            <a:r>
              <a:rPr lang="hi-IN" sz="6000" b="1" spc="0" dirty="0" smtClean="0">
                <a:solidFill>
                  <a:srgbClr val="FF0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याज्ञवल्क्य-शिक्षा</a:t>
            </a:r>
            <a:endParaRPr lang="en-IN" sz="6000" b="1" spc="0" dirty="0">
              <a:solidFill>
                <a:srgbClr val="FF0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97481" y="1428750"/>
            <a:ext cx="5126182" cy="71711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i-IN" sz="2800" b="1" dirty="0" smtClean="0">
                <a:solidFill>
                  <a:sysClr val="windowText" lastClr="00000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श्रीसोमनाथसंस्कृतविश्वविद्यालयः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i-IN" sz="1400" dirty="0" smtClean="0">
                <a:solidFill>
                  <a:sysClr val="windowText" lastClr="00000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राजेन्द्रभुवन मार्गः, वेरावलम् – ३६२२६६ गीर सोमनाथः (गुजरातम्)</a:t>
            </a:r>
            <a:endParaRPr lang="en-US" sz="1400" dirty="0" smtClean="0">
              <a:solidFill>
                <a:sysClr val="windowText" lastClr="000000"/>
              </a:solidFill>
              <a:latin typeface="ChanakyaBBTUni" pitchFamily="2" charset="0"/>
              <a:ea typeface="Arial Unicode MS" pitchFamily="34" charset="-128"/>
              <a:cs typeface="ChanakyaBBTUni" pitchFamily="2" charset="0"/>
            </a:endParaRPr>
          </a:p>
        </p:txBody>
      </p:sp>
      <p:pic>
        <p:nvPicPr>
          <p:cNvPr id="6" name="Picture 2" descr="G:\Janaki\SSSU\Logo copy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95120" y="209551"/>
            <a:ext cx="923086" cy="1066800"/>
          </a:xfrm>
          <a:prstGeom prst="rect">
            <a:avLst/>
          </a:prstGeom>
          <a:noFill/>
        </p:spPr>
      </p:pic>
      <p:sp>
        <p:nvSpPr>
          <p:cNvPr id="7" name="Title 3">
            <a:extLst>
              <a:ext uri="{FF2B5EF4-FFF2-40B4-BE49-F238E27FC236}">
                <a16:creationId xmlns="" xmlns:a16="http://schemas.microsoft.com/office/drawing/2014/main" id="{3436DBA5-8EDD-42D2-8A20-C764B413FBD9}"/>
              </a:ext>
            </a:extLst>
          </p:cNvPr>
          <p:cNvSpPr txBox="1">
            <a:spLocks/>
          </p:cNvSpPr>
          <p:nvPr/>
        </p:nvSpPr>
        <p:spPr>
          <a:xfrm>
            <a:off x="3424560" y="3886200"/>
            <a:ext cx="5543950" cy="1496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i-IN" sz="40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विपुल</a:t>
            </a:r>
            <a:r>
              <a:rPr kumimoji="0" lang="hi-IN" sz="4000" b="1" i="0" u="none" strike="noStrike" kern="1200" cap="all" spc="0" normalizeH="0" noProof="0" dirty="0" smtClean="0">
                <a:ln>
                  <a:noFill/>
                </a:ln>
                <a:effectLst/>
                <a:uLnTx/>
                <a:uFillTx/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 जादव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i-IN" sz="4000" b="1" cap="all" baseline="0" dirty="0" smtClean="0"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सहायक</a:t>
            </a:r>
            <a:r>
              <a:rPr lang="hi-IN" sz="4000" b="1" cap="all" dirty="0" smtClean="0">
                <a:latin typeface="Kokila" panose="020B0604020202020204" pitchFamily="34" charset="0"/>
                <a:ea typeface="+mj-ea"/>
                <a:cs typeface="Kokila" panose="020B0604020202020204" pitchFamily="34" charset="0"/>
              </a:rPr>
              <a:t> आचार्य - वेदः</a:t>
            </a:r>
            <a:endParaRPr kumimoji="0" lang="en-IN" sz="4000" b="1" i="0" u="none" strike="noStrike" kern="1200" cap="all" spc="0" normalizeH="0" baseline="0" noProof="0" dirty="0">
              <a:ln>
                <a:noFill/>
              </a:ln>
              <a:effectLst/>
              <a:uLnTx/>
              <a:uFillTx/>
              <a:latin typeface="Kokila" panose="020B0604020202020204" pitchFamily="34" charset="0"/>
              <a:ea typeface="+mj-ea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1814318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40F5918-5553-4422-8AF8-02F94AD5C85B}"/>
              </a:ext>
            </a:extLst>
          </p:cNvPr>
          <p:cNvSpPr txBox="1"/>
          <p:nvPr/>
        </p:nvSpPr>
        <p:spPr>
          <a:xfrm>
            <a:off x="304800" y="1371600"/>
            <a:ext cx="11734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6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वेदे = </a:t>
            </a:r>
            <a:r>
              <a:rPr lang="hi-IN" sz="36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यजुर्वेदे,</a:t>
            </a:r>
            <a:r>
              <a:rPr lang="hi-IN" sz="36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sa-IN" sz="36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6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उच्चादयः = </a:t>
            </a:r>
            <a:r>
              <a:rPr lang="hi-IN" sz="36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उदात्तानुदात्तस्वरिताः,</a:t>
            </a:r>
            <a:endParaRPr lang="sa-IN" sz="36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6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स्वरा: = </a:t>
            </a:r>
            <a:r>
              <a:rPr lang="hi-IN" sz="36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स्वरवर्णाः,</a:t>
            </a:r>
            <a:endParaRPr lang="sa-IN" sz="36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6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</a:t>
            </a:r>
            <a:r>
              <a:rPr lang="sa-IN" sz="36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शे</a:t>
            </a:r>
            <a:r>
              <a:rPr lang="hi-IN" sz="36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ष = </a:t>
            </a:r>
            <a:r>
              <a:rPr lang="hi-IN" sz="36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समाघेयाः, कथनस्याभिप्रायोऽयं विद्यते यत् गान्धर्ववेदोक्ताः स्वरयजुर्वेद त्रिष्वेवान्तर्भुक्ताः । प्रसङ्गोपात्तस्वाद् नारदीशिक्षायां पड्जादीन- मुत्पत्तियथा वर्णिता तदिहोपस्थाप्यते; तद्यथा</a:t>
            </a:r>
            <a:endParaRPr lang="sa-IN" sz="36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a-IN" sz="36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a-IN" sz="36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algn="ctr"/>
            <a:r>
              <a:rPr lang="hi-IN" sz="36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नासां कण्ठमुरस्तालु जिह्वांदन्तश्च संश्रितः ।</a:t>
            </a:r>
            <a:endParaRPr lang="sa-IN" sz="36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algn="ctr"/>
            <a:r>
              <a:rPr lang="hi-IN" sz="36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षः स जायते यस्मात्तस्मात् षड्ज इति स्मृतः ॥ १॥</a:t>
            </a:r>
            <a:endParaRPr lang="en-US" sz="36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002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2148907609"/>
              </p:ext>
            </p:extLst>
          </p:nvPr>
        </p:nvGraphicFramePr>
        <p:xfrm>
          <a:off x="381000" y="304800"/>
          <a:ext cx="10591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228600" y="2743200"/>
            <a:ext cx="5791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व्याख्या-</a:t>
            </a:r>
            <a:endParaRPr lang="sa-IN" sz="28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निषादश्च गान्धारश्च निषादगान्धारौ 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नारदीशिक्षायां वर्णितेषु सप्तस्वरेषु द्वाविति अपि च गान्धर्ववेदे ( सामवे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दो-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पवेदे ) चर्चि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तौ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 ( यजुर्वे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दे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)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च्चौ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= उदात्तस्वरान्तर्भुक्तो,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ऋषभश्र धैवतश्च ऋ्षभधैवतौ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en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अपरौ द्वो स्वरो,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नीचौ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= अनुदात्त स्वर सन्निविष्टो, विज्ञेयो ।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शेषाः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 एतदतिरिक्ताः,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6317117" y="2839014"/>
            <a:ext cx="56344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षड्ज-मध्यम-पश्चमाः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एतन्नामकाः स्वराः,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तु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निश्रयेन,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स्वरिताः=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समाहृताः स्वराः,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ज्ञेयाः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ज्ञातुं योग्याः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ज्ञेयाः 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अवबोध्याः ( वैदिक पंडितरिति शेषा)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।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ECCB2C12-F6BC-4C90-9481-F3727B2559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841421419"/>
              </p:ext>
            </p:extLst>
          </p:nvPr>
        </p:nvGraphicFramePr>
        <p:xfrm>
          <a:off x="1604554" y="1677063"/>
          <a:ext cx="9448800" cy="913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1479123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  <p:bldP spid="3" grpId="0" build="p"/>
      <p:bldGraphic spid="6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61959398"/>
              </p:ext>
            </p:extLst>
          </p:nvPr>
        </p:nvGraphicFramePr>
        <p:xfrm>
          <a:off x="381000" y="304800"/>
          <a:ext cx="10591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228600" y="2743200"/>
            <a:ext cx="5791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व्याख्या-</a:t>
            </a:r>
            <a:r>
              <a:rPr lang="hi-IN" sz="2800" dirty="0">
                <a:solidFill>
                  <a:srgbClr val="92D05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प्रस्तुतमष्टमनवमसंज्ञकं श्लोकद्वयं सर्वत्र पुस्तके नास्ति । प्रसङ्गानुरोधात् अत्र निक्षिप्तमस्ति ।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वेदे =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गान्धर्ववेदे,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शिखण्ड्यास्ये - शिखण्डिनः=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मयूरस्य,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आस्यं =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मुखं तस्मिन्, वस्तुतोऽत्र शिखण्डशब्दः यस्यार्थः भवति 'मयूरस्य पङ्ख' इति यावत् शिखण्ड अस्ति यस्यासौ शिखण्डी तस्य,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आस्ये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=मुखे ,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6317117" y="2839014"/>
            <a:ext cx="56344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षड्जः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en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एतन्नामकः स्वरः,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स्यात् 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भवेत्, पड्जस्वरस्योच्चारणं मयूरवाणी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के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काव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करणीयमित्याशयः; 'शिखण्डस्तु पिच्छबहें नपुंसके' इत्यमरः ।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अजामुखे अजायाः 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छाग्याः, मुखं तस्मिन्,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ऋषभः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en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एष: स्वरः, यथा अजायाः मुखतः 'मिमियाना' इति ध्वनिर्भवति तद्वदुच्चारणीयमिति, भावः, 'अजा छागी शुभच्छागवस्तच्छगलका अजे' इत्यमरः ।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गावः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en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घेनवः, गान्धारस्वरविशिष्टं, 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ECCB2C12-F6BC-4C90-9481-F3727B2559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259174096"/>
              </p:ext>
            </p:extLst>
          </p:nvPr>
        </p:nvGraphicFramePr>
        <p:xfrm>
          <a:off x="1604554" y="1677063"/>
          <a:ext cx="9448800" cy="913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23695717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  <p:bldP spid="3" grpId="0" build="p"/>
      <p:bldGraphic spid="6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350EE93-71DA-43E7-B245-2CDA6DA815FB}"/>
              </a:ext>
            </a:extLst>
          </p:cNvPr>
          <p:cNvSpPr txBox="1"/>
          <p:nvPr/>
        </p:nvSpPr>
        <p:spPr>
          <a:xfrm>
            <a:off x="533400" y="914400"/>
            <a:ext cx="105156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32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रम्भन्ति = </a:t>
            </a:r>
            <a:r>
              <a:rPr lang="hi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रम्भमाणाः भवन्ति</a:t>
            </a:r>
            <a:r>
              <a:rPr lang="hi-IN" sz="32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 </a:t>
            </a:r>
            <a:endParaRPr lang="sa-IN" sz="32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r>
              <a:rPr lang="hi-IN" sz="32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अपि च क्रौश्चाः = </a:t>
            </a:r>
            <a:r>
              <a:rPr lang="hi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पक्षिविशेषाः ( जलकुक्कुटी, कुररी ) 'क्रुङ् क्रौच्वोऽथ' इत्यमरः । मध्यमं स्वरं</a:t>
            </a:r>
            <a:r>
              <a:rPr lang="sa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</a:t>
            </a:r>
            <a:r>
              <a:rPr lang="hi-IN" sz="32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sa-IN" sz="32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r>
              <a:rPr lang="sa-IN" sz="32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ध्</a:t>
            </a:r>
            <a:r>
              <a:rPr lang="hi-IN" sz="32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वनन्ति = </a:t>
            </a:r>
            <a:r>
              <a:rPr lang="sa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ध्</a:t>
            </a:r>
            <a:r>
              <a:rPr lang="hi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वनि कुर्वन्ति, अत्र 'एव'-'तु' शब्दो पादपूरणार्थको निश्चयात्मक च ।</a:t>
            </a:r>
            <a:endParaRPr lang="en-IN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9848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656539214"/>
              </p:ext>
            </p:extLst>
          </p:nvPr>
        </p:nvGraphicFramePr>
        <p:xfrm>
          <a:off x="533400" y="152400"/>
          <a:ext cx="10591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83683" y="2536955"/>
            <a:ext cx="608851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व्याख्या- </a:t>
            </a:r>
            <a:endParaRPr lang="sa-IN" sz="2800" dirty="0">
              <a:solidFill>
                <a:srgbClr val="FAEDCE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कोकिल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: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पिकः ( मयूर इति भाषायां ), तथा हि-'वनप्रियः परभृतः कोकिलः पिक इत्यपि' इत्यमरः ।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पश्चिम्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-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एतन्नामक स्वर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ब्रूते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-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ब्रवीति ( वदति ) ।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निषादं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इति स्वरं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तु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तथा हि,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गजः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कुञ्जरः, मतङ्ग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जो नागः कुञ्जरो वारणः करी' इत्यमरः’ ।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वदेत्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ब्रूयात्, धैवत इत्येष स्वरः, 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पुनः, 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आश्वः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अश्व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अश्वव्यवहृतः, 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6172200" y="2839014"/>
            <a:ext cx="577936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शब्दः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- घोट शब्दः, 'तथा हि -'घोटके वीतितुरगतुरङ्गाश्वतुरङ्गमाः' इति ।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धेवतः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</a:t>
            </a:r>
            <a:r>
              <a:rPr lang="en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एतन्नामकः स्वरः,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ज्ञेयः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-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जानीयात्, घोटकः धैवतं स्वरं ध्वनतीति भावः । अत्र शङ्क्यते यत्-श्लो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के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'स्वराः' इति बहुवच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नान्तं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पदं 'गीयते' इति क्रिया एकवच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नान्त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मिति कथम् ? अत्रैकवचनान्तं क्रियापदं 'इति' इत्यनुरोधेनेति ज्ञेयम् । 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त्राय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माशयः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येन प्रकारेण मयूरादयः ध्वनन्ति, तथैव वेदे षड्जादयः ध्वन्यन्ते इति । एतच्च गाने सामवेद विशेषतः ।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ECCB2C12-F6BC-4C90-9481-F3727B2559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252484775"/>
              </p:ext>
            </p:extLst>
          </p:nvPr>
        </p:nvGraphicFramePr>
        <p:xfrm>
          <a:off x="1518693" y="1676400"/>
          <a:ext cx="9530307" cy="1162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37254013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  <p:bldP spid="3" grpId="0" build="p"/>
      <p:bldGraphic spid="6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394262556"/>
              </p:ext>
            </p:extLst>
          </p:nvPr>
        </p:nvGraphicFramePr>
        <p:xfrm>
          <a:off x="457200" y="-106451"/>
          <a:ext cx="10591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83683" y="2715358"/>
            <a:ext cx="60885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</a:t>
            </a:r>
            <a:r>
              <a:rPr lang="hi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—</a:t>
            </a:r>
            <a:endParaRPr lang="sa-IN" sz="2400" b="1" dirty="0">
              <a:solidFill>
                <a:srgbClr val="FAEDCE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निमेषः</a:t>
            </a:r>
            <a:r>
              <a:rPr lang="sa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</a:t>
            </a:r>
            <a:r>
              <a:rPr lang="hi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sa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नेत्रकनीनिकास्फुरणोचितः काल:, 'अष्टादश निमेषास्तु काष्ठा त्रिशत्तु ताः कला' इत्यमरः । </a:t>
            </a:r>
            <a:endParaRPr lang="sa-IN" sz="2400" b="1" dirty="0">
              <a:solidFill>
                <a:srgbClr val="FAEDCE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मात्राया:</a:t>
            </a:r>
            <a:r>
              <a:rPr lang="sa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</a:t>
            </a:r>
            <a:r>
              <a:rPr lang="hi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त्रुटघाः,</a:t>
            </a:r>
            <a:endParaRPr lang="sa-IN" sz="2400" b="1" dirty="0">
              <a:solidFill>
                <a:srgbClr val="FAEDCE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काल: </a:t>
            </a:r>
            <a:r>
              <a:rPr lang="sa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=</a:t>
            </a:r>
            <a:r>
              <a:rPr lang="hi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समयः , मात्रा- कालः, 'स्त्रियां मात्रा त्रुटि: पुंसि लवलेशकणादयः' इत्यमरः । अस्य मात्रा- कालस्य सुस्पष्टं विवेचनमस्ति-अथर्ववेदस्य माण्डूकी शिक्षा में; तद्यथा-'अक्षणो निमेषमात्रेण यो वर्णः समुदीयंते । स एकमात्रो द्विस्तावान् दीर्घस्तु प्लुत उच्यते' । (मा० शि०, वि० सं० १३७)</a:t>
            </a:r>
            <a:endParaRPr lang="en-US" sz="24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6172200" y="2839014"/>
            <a:ext cx="577936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chemeClr val="bg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प्राथम्याने निमेषपात एव मात्राकालः। समुद्दिष्टः । तथा च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chemeClr val="bg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परे       = अन्ये  आचार्याः :,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chemeClr val="bg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विद्युत  = चञ्चलायाः,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chemeClr val="bg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स्फुरण = चाकचिक्य रूपेण प्रकाशनम्, तस्य कालः मात्राकाल:, प्रकारान्तर 'विद्युत इति पदेन विद्युत्स्फुरणं प्रतीयते; 'तडित्सौदामिनी विद्युत् चंचला चपला अपि' इत्यमरः । अस्मिन् विषये सोमशर्मणः आचार्यस्य भिन्नः पन्था विद्यते, तेषां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chemeClr val="bg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मतिः = बुद्धिः, च = अपि, तुल्य योगात् – तुल्येन = सदृशेन, </a:t>
            </a:r>
            <a:endParaRPr lang="en-US" sz="2400" b="1" dirty="0">
              <a:solidFill>
                <a:schemeClr val="bg2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ECCB2C12-F6BC-4C90-9481-F3727B2559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27335653"/>
              </p:ext>
            </p:extLst>
          </p:nvPr>
        </p:nvGraphicFramePr>
        <p:xfrm>
          <a:off x="1518693" y="1525371"/>
          <a:ext cx="9530307" cy="1162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34645564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  <p:bldP spid="3" grpId="0" build="p"/>
      <p:bldGraphic spid="6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785608764"/>
              </p:ext>
            </p:extLst>
          </p:nvPr>
        </p:nvGraphicFramePr>
        <p:xfrm>
          <a:off x="457200" y="-106451"/>
          <a:ext cx="10591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83683" y="2715358"/>
            <a:ext cx="608851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</a:t>
            </a:r>
            <a:r>
              <a:rPr lang="sa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–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यत्र</a:t>
            </a:r>
            <a:r>
              <a:rPr lang="sa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= ( वातायनप्रविष्टस्य - प्रवेशं कुर्वंतः ) 'वातायनं गवा- क्षोऽथ' इत्यमरः ।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सूर्यरश्मेः - सूर्यस्य रश्मिस्तस्य </a:t>
            </a:r>
            <a:r>
              <a:rPr lang="sa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सूर्यकिरणस्य,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प्रतीकाशः</a:t>
            </a:r>
            <a:r>
              <a:rPr lang="sa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प्रकाशोऽथवा सादृश्य्रद्योतकः, 'निभसङ्काशनीकाशप्रतीकाशोपमादयः ' इत्य- मरः। तमनुप्राप्यात्र तु ल्यब्लोपे पञ्चमी,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कणि का </a:t>
            </a:r>
            <a:r>
              <a:rPr lang="sa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परमाणुः, अतिसूक्ष्मं </a:t>
            </a:r>
            <a:r>
              <a:rPr lang="en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रजोधूलिः,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दृश्यते </a:t>
            </a:r>
            <a:r>
              <a:rPr lang="sa-IN" sz="2400" b="1" dirty="0">
                <a:solidFill>
                  <a:srgbClr val="FAEDCE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विलोक्यते; तथा छात्र 'जालान्तरगते रश्मो यत् सूक्ष्मं दृश्यते रजः । तस्य त्रिंशत् तमो भागः ( क्वचित् 'षष्टितमो भागः' ) परमाणुः स उच्यते' ।।</a:t>
            </a:r>
            <a:endParaRPr lang="en-US" sz="24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6172200" y="2839014"/>
            <a:ext cx="57793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सा</a:t>
            </a:r>
            <a:r>
              <a:rPr lang="sa-IN" sz="2400" b="1" dirty="0">
                <a:solidFill>
                  <a:schemeClr val="bg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परमाणुरूपा,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तु </a:t>
            </a:r>
            <a:r>
              <a:rPr lang="sa-IN" sz="2400" b="1" dirty="0">
                <a:solidFill>
                  <a:schemeClr val="bg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निश्चयेन,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अणुत्वस्य</a:t>
            </a:r>
            <a:r>
              <a:rPr lang="sa-IN" sz="2400" b="1" dirty="0">
                <a:solidFill>
                  <a:schemeClr val="bg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अणुभावस्य, मात्रा परिमाणं भवति । अत्रायमभिप्रायः- पूर्वं यथा प्रतिपादितं यत् निमेषः मात्राकालः, निमेषपदेन नेत्रस्फुरणकालो लक्ष्यते तद्वदत्रापि कणिका- पदेन वातायन प्रविष्टरविरश्मि संयोगात् अवलोक्य में-सूक्ष्म धूलिकणिकास्पन्दन मात्राकालो ज्ञेयः । तेनात्र वैशेषिक दर्शन - पुराणोक्त परमाणु स्वरूपं न ग्राह्यम् मात्रा च </a:t>
            </a: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चतुराणवा-अणोः इमानि परिमाणानि </a:t>
            </a:r>
            <a:r>
              <a:rPr lang="sa-IN" sz="2400" b="1" dirty="0">
                <a:solidFill>
                  <a:schemeClr val="bg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आणवानि, चत्वारि आणवानि यस्यां सा चतुराणवा ( ङीबभावोऽत्र ) ।</a:t>
            </a:r>
            <a:endParaRPr lang="en-US" sz="2400" b="1" dirty="0">
              <a:solidFill>
                <a:schemeClr val="bg2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ECCB2C12-F6BC-4C90-9481-F3727B2559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445641049"/>
              </p:ext>
            </p:extLst>
          </p:nvPr>
        </p:nvGraphicFramePr>
        <p:xfrm>
          <a:off x="1518693" y="1525371"/>
          <a:ext cx="9530307" cy="1162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9278593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  <p:bldP spid="3" grpId="0" build="p"/>
      <p:bldGraphic spid="6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3005812866"/>
              </p:ext>
            </p:extLst>
          </p:nvPr>
        </p:nvGraphicFramePr>
        <p:xfrm>
          <a:off x="457200" y="-106451"/>
          <a:ext cx="10591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83683" y="2715358"/>
            <a:ext cx="608851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व्याख्या-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मानसे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मनसि; 'स्वान्तं हृन्मानसं मनः' इत्यमरः । </a:t>
            </a: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=पुनः,अत्रेदमवधार्यं यत् पाणिनीय शिक्षा यदुक्तं यत्- आत्मा बुद्धा समेत्यार्थान् मनो युङ्क्ते विवक्षया । मनः कायाग्निमाहन्ति स प्रेरयति मारुतम् ॥ इत्यभिप्रायमभिलक्ष्य कथ्यमानो वर्ण यस्मिन् काले हृदि समायाति, तस्यां स्थितौ तमुच्यमानं वर्णम्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आणवम्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अणुमात्रापरिमितं 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विद्यात्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जानीयात् | ,यदा च पुनः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कण्ठे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ग्रीवायां समुपस्थितो वर्णस्तदा तं वर्ण,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द्विराणवम्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द्वयणुक्तं </a:t>
            </a:r>
            <a:endParaRPr lang="en-US" sz="24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6172200" y="2839014"/>
            <a:ext cx="57793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विद्यात्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ज्ञानं कुर्यात्, ( यदा ) </a:t>
            </a:r>
          </a:p>
          <a:p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तु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निश्चयेन, पुनः </a:t>
            </a:r>
          </a:p>
          <a:p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जिह्वाग्रे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 जिह्वायाः</a:t>
            </a:r>
            <a:r>
              <a:rPr lang="en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रसनायाः, अग्रं तस्मिन् समागतस्तदा तं वर्णं </a:t>
            </a: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त्रिराणवं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त्र्यणुकं जानीयात् । 'रसज्ञा रसना जिह्वा' इत्यमरः । </a:t>
            </a: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निःसृतं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मुखात् आननात् बहिर्गतं वर्ण, </a:t>
            </a:r>
          </a:p>
          <a:p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मात्रिकम्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मात्रोच्चारणकालिकं 'ह्रस्वात्मकमि ' ति यावत्, </a:t>
            </a: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विदुः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जानन्ति - कथयन्ति, </a:t>
            </a:r>
          </a:p>
          <a:p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बुधाः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आचार्या इति । परा-पश्यन्ती -मध्यमा-वैखर्येवं क्रमेण एका- णवा, द्वघाणवा, श्र्याणवा, चतुराणवा प्रोच्यन्ते । प्रस्तुतोऽयं मात्राकाल पारस्परिकव्यवहारभूतः प्राकृतिक: ।</a:t>
            </a:r>
            <a:endParaRPr lang="en-US" sz="24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ECCB2C12-F6BC-4C90-9481-F3727B2559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530394123"/>
              </p:ext>
            </p:extLst>
          </p:nvPr>
        </p:nvGraphicFramePr>
        <p:xfrm>
          <a:off x="1518693" y="1525371"/>
          <a:ext cx="9530307" cy="1162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10612493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  <p:bldP spid="3" grpId="0" build="p"/>
      <p:bldGraphic spid="6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442414931"/>
              </p:ext>
            </p:extLst>
          </p:nvPr>
        </p:nvGraphicFramePr>
        <p:xfrm>
          <a:off x="457200" y="-106451"/>
          <a:ext cx="10591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83683" y="2715358"/>
            <a:ext cx="60885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व्याख्या-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अवग्रह-अव्+ ग्रह + घञ्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अवग्रह तस्मिन्, यद्यपि अवग्रह स्यानेके अर्थाः भवन्ति किन्त्वत्र समस्तपदानां घटकशब्दान् पृथक्करणं, सन्धि विच्छेदो वा भवति । येन पदस्य प्रकृतिः स्पष्टता-स्फुटता वा भवेत् ।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तत्र तु  =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निश्चयेन, ( यः)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काल:=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समयः,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सः   =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एवम्भूतः,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अर्धमात्रात्मकः =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अर्ध मात्रास्वरूपः</a:t>
            </a: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6172200" y="2839014"/>
            <a:ext cx="593611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स्यात् =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भवेत् । </a:t>
            </a:r>
            <a:r>
              <a:rPr lang="sa-IN" sz="2400" b="1" dirty="0">
                <a:solidFill>
                  <a:schemeClr val="bg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अत्रोदाहरणं भविष्यति-सहस्रशीर्षा इति सहस्र, शीर्षा ( शु० य० ३१।१ ) । अस्मिन् स्थाने 'स्' इत्युच्चारणान्तेऽर्धमात्रा-कालविलम्ब: कर्त्तव्योऽवश्यमेव ।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chemeClr val="bg2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नन्वस्मिन् विषये मुनिना कात्यायनेन 'समासे-ऽवग्रहो ह्रस्वसमकालः' इति प्रातिशाख्ये उक्तः कथमत्र विरुद्धता न भवेदित्याहद्वयोः स्वाभाविक-पारिभाषिकमात्राविधानत्वेनाविरोधः ।</a:t>
            </a: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अपि च -पदयोः द्वयोः अन्तरे=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मध्ये समय,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एकमात्र, विधीयते =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क्रियते, तथा च-'गणा- नाम् । त्वा । गणपतिमि'त्यादी पदोच्चारणानन्तरमेवान्यस्योच्चारणं भवति ।</a:t>
            </a:r>
            <a:endParaRPr lang="en-US" sz="24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ECCB2C12-F6BC-4C90-9481-F3727B2559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873532267"/>
              </p:ext>
            </p:extLst>
          </p:nvPr>
        </p:nvGraphicFramePr>
        <p:xfrm>
          <a:off x="1518693" y="1525371"/>
          <a:ext cx="9530307" cy="1162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29761896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  <p:bldP spid="3" grpId="0" build="p"/>
      <p:bldGraphic spid="6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83085020"/>
              </p:ext>
            </p:extLst>
          </p:nvPr>
        </p:nvGraphicFramePr>
        <p:xfrm>
          <a:off x="457200" y="-106451"/>
          <a:ext cx="10591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83683" y="2715358"/>
            <a:ext cx="616471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–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ऋचः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सूक्तस्य कण्डिकायाः वा (षष्ठयन्तं पदम् ), </a:t>
            </a: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अर्धे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-अव्याख्यामध्येऽवसाने चात्र अर्धमिति पदं सूक्तस्य कण्डिकायाः वा मध्यावसानयोरुप- लक्षणमिति कृत्वा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ऋचः सूक्तस्यार्धे कण्डिकानां प्रत्यवसाने वा द्विमात्र कालः,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स्यात्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भवेत् । अत्र सामान्योदाहरण माह-गणानान्त्वा गणपति हवामहे' इत्यादि मन्त्र 'मम' इत्युच्चारणान्ते मात्राद्वयं विरमितो भूत्वा 'आहमजानि' इत्यादि उच्चारणं क्रियते । ऋचः कण्डिकायाः सूक्तस्य वा अन्तकेऽवसाने,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त्रिमात्रः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तिस्रो मात्रा कालः यस्यासी त्रिमात्रः कालः, स्यात्</a:t>
            </a: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। ।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a-IN" sz="24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6172200" y="2819400"/>
            <a:ext cx="593611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भवेत् । अत्राप्युदाहरणं 'गणानां० मम० आहम० गव्भ्धम्' इत्यत्रैवास्ति । अस्मिन् ( सूक्ते ) प्रकरणे कण्डिकायाः अन्तिमावसानगताऽर्धमात्रिकव्यञ्जन मकारोच्चारणानन्तरं द्वयोः ओष्ठयोः विग्रहं विधाय मात्रात्रयं यावत् विरम्य अग्रे समागतो मन्त्रः पठितव्यः ।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तु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=परञ्च । अत्र प्रक्रियायां रिक्तहस्ते सति विशेषप्रकारमाह-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बुधः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वैदिकविद्वान्, रिक्तं  = शून्यं,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पाणीम्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दक्षिण हस्तम्,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उत्क्षिप्त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ऊध्ध्वमुखीकृत्य, तद्वे = द्विसंख्ये , मात्रे  = मात्राद्वर्यं, </a:t>
            </a: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धारयेत्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=धारणं कुर्यात् </a:t>
            </a:r>
            <a:endParaRPr lang="en-US" sz="24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ECCB2C12-F6BC-4C90-9481-F3727B2559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94584044"/>
              </p:ext>
            </p:extLst>
          </p:nvPr>
        </p:nvGraphicFramePr>
        <p:xfrm>
          <a:off x="1518693" y="1525371"/>
          <a:ext cx="9530307" cy="1162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37810007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  <p:bldP spid="3" grpId="0" build="p"/>
      <p:bldGraphic spid="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36DFAFF3-E3EC-43C7-8F35-D960416D9E96}"/>
              </a:ext>
            </a:extLst>
          </p:cNvPr>
          <p:cNvSpPr/>
          <p:nvPr/>
        </p:nvSpPr>
        <p:spPr>
          <a:xfrm>
            <a:off x="76200" y="381000"/>
            <a:ext cx="11734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a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 </a:t>
            </a:r>
            <a:r>
              <a:rPr lang="hi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अथ</a:t>
            </a: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अतःत्रै</a:t>
            </a:r>
            <a:r>
              <a:rPr lang="hi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स्वर्यलक्षणं व्याख्यास्यामः</a:t>
            </a:r>
            <a:r>
              <a:rPr lang="hi-IN" sz="24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( वयमिति )।</a:t>
            </a:r>
            <a:endParaRPr lang="sa-IN" sz="24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algn="just"/>
            <a:r>
              <a:rPr lang="sa-IN" sz="2400">
                <a:solidFill>
                  <a:srgbClr val="FFC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400" b="1">
                <a:solidFill>
                  <a:srgbClr val="FFC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व्याख्या-</a:t>
            </a:r>
            <a:endParaRPr lang="en-US" sz="2400" b="1" dirty="0">
              <a:solidFill>
                <a:srgbClr val="FFC0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algn="just"/>
            <a:r>
              <a:rPr lang="hi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अथ</a:t>
            </a:r>
            <a:r>
              <a:rPr lang="sa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गुरुपरम्प</a:t>
            </a:r>
            <a:r>
              <a:rPr lang="sa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रा</a:t>
            </a:r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या वेदाध्ययनस्यानुमतिप्राप्र्यनन्तरम्</a:t>
            </a:r>
            <a:r>
              <a:rPr lang="sa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।</a:t>
            </a:r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अत्र 'अथ' शब्दः सप्रयोजनीयः ऐतिहासिकश्च, वेद-वेदाङ्गेतिहासावलोकनेन ज्ञायते यदयं शब्दः ओङ्कारश्च साक्षात् ब्रह्मणो मुखात् कण्ठं भित्वा विनिर्गता वास्ताम् । इति स्मृति कोशेषु चोक्तमस्ति ।</a:t>
            </a:r>
            <a:endParaRPr lang="sa-IN" sz="24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algn="just"/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तथा हि- 'ओंकारश्चाथ शब्दश्च द्वावेतो ब्रह्मणः पुरा। कण्ठं भित्वा विनिर्यातो तेन माङ्गलिकावुभावि'ति । एतेनेदमपि सूच्यते यन्माङ्गलिकोऽयं शब्द: ग्रन्थकर्तुः मङ्गलाचरणमपि व्यनक्ति । यतो हि प्राचीनशिष्टाचारानुरोधात् निर्विघ्नग्रन्थसमाप्त्यर्थं मङ्गलाचरणमावश्यकं भवति । अन्यान्यपि कारणानि सन्ति तद्विमर्शेऽवलोकनीयम् । </a:t>
            </a:r>
            <a:r>
              <a:rPr lang="hi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अतः</a:t>
            </a:r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अस्मात् कारणात् । यतो हि वेद-वेदाङ्गयोरध्ययने स्वराणां समुचित विनियोग अस्य महती आवश्यकता भवति ।</a:t>
            </a:r>
            <a:r>
              <a:rPr lang="hi-IN" sz="2400" dirty="0">
                <a:solidFill>
                  <a:srgbClr val="FFC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400" b="1" dirty="0">
                <a:solidFill>
                  <a:srgbClr val="FFC0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पाणिनीय-शिक्षायाः हीनः स्वरतो वर्णतो वा मिथ्याप्रयुक्तो न तमर्थमाह ।</a:t>
            </a:r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कथितमस्ति यत्-'मन्त्र स वाग्वज्रो यजमानं हिनस्ति यथेन्द्रशत्रुः स्वरतोऽपराधात्' । अनेन पाणिन्यनुशासनेन सुतरां सिद्धयति यत् स्वर-वर्णाभ्यां विरहितस्य मिथ्याप्रयुक्तस्य वा वेदस्य कर्मवैगुण्येन च विरुद्ध फलकथनेन वेद-वेदाङ्गयोः समुचित स्वर-वर्ण संस्कार विनियोग आवश्यक इति ।</a:t>
            </a:r>
            <a:endParaRPr lang="sa-IN" sz="24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algn="just"/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तस्मात् </a:t>
            </a:r>
            <a:r>
              <a:rPr lang="hi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त्रयाणाम्</a:t>
            </a:r>
            <a:r>
              <a:rPr lang="hi-IN" sz="24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उदात्तानुदात्तस्वरितानाम् (अन्तर्वत्तिविविध भेदसहितानाम् ), </a:t>
            </a:r>
            <a:r>
              <a:rPr lang="hi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स्वराणां</a:t>
            </a:r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और विशिष्ट वर्णानां समूहः त्रिस्वरी, त्रिस्वरी एव त्रैस्वर्यम्, </a:t>
            </a:r>
            <a:r>
              <a:rPr lang="hi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त्रैस्वर्यस्य लक्षणम्</a:t>
            </a:r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लक्ष्यसमुपेतं स्वरूपं तत् । </a:t>
            </a:r>
            <a:r>
              <a:rPr lang="hi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व्याख्यास्यामः</a:t>
            </a:r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सर्वतोभावेन व्याख्यानं करिष्यामः वर्णयिष्यामो</a:t>
            </a:r>
            <a:r>
              <a:rPr lang="sa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वा </a:t>
            </a:r>
          </a:p>
          <a:p>
            <a:pPr algn="just"/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( वयमित्यत्राध्याहारः )।</a:t>
            </a:r>
            <a:r>
              <a:rPr lang="sa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वयमिति पदेन सर्वनाम द्योतक महर्षेः योगिनो याज्ञवल्क्य कस्य ग्रहणं भवति ।</a:t>
            </a:r>
            <a:endParaRPr lang="sa-IN" sz="24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algn="just"/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अत्रायमाशयो विद्यते यत्-वेद-विद्याग्रहणाय येषामुदात्तानुदात्तस्वरितानां स्वराणां समुचितोच्चारणे आवश्यकता भवति तानेव प्रथमं कथयिष्याम इति</a:t>
            </a:r>
            <a:endParaRPr lang="sa-IN" sz="24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algn="just"/>
            <a:r>
              <a:rPr lang="hi-IN" sz="24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।</a:t>
            </a:r>
            <a:endParaRPr lang="en-IN" sz="24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130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3325085965"/>
              </p:ext>
            </p:extLst>
          </p:nvPr>
        </p:nvGraphicFramePr>
        <p:xfrm>
          <a:off x="457200" y="-106451"/>
          <a:ext cx="10591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83683" y="2715358"/>
            <a:ext cx="61647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व्याख्या-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विवृत्ति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र्नाम द्वयोः स्वरयोर्मध्ये सन्ध्यभावरूपा, तस्यां विवृत्ती,अपरञ्चास्यामेव शिक्षायां वर्णप्रकरणे सुस्पष्टं विवेचनमस्ति यत् 'द्वयोस्तु स्वरयोर्मध्ये सन्धिर्यत्र न दृश्यते । विवृत्तिस्तत्र विज्ञेया' ।।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विवृत्तौ  तावदुच्चारण = भङ्गोऽपि भवति,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पुनः,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अवसाने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कण्डिकाया अन्ते,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=पुनः,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ऋचःअर्धे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= कण्डिकायाः ( सूक्तस्य वा ) मध्यावसाने,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6172200" y="2819400"/>
            <a:ext cx="593611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तथा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अपि च,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परे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अन्ये , विरामे-अवग्रहाऽनुस्वारविसर्गादिषु,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पदे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मन्त्रस्य पदपाठसमये, अर्थात् पूर्वपदोच्चारणानन्तरम् अन्यस्मिन् पदोच्चारणे मध्यवर्ती यो विरामस्तत्र,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पादसंस्थाने = पादसमाप्तो,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पुनः,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शून्यहस्तं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रिक्तहस्तत्वं भवती,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400" b="1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विधीयते </a:t>
            </a:r>
            <a:r>
              <a:rPr lang="sa-IN" sz="2400" b="1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शून्यहस्तत्वं क्रियते इत्यादयः।</a:t>
            </a:r>
            <a:endParaRPr lang="en-US" sz="2400" b="1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ECCB2C12-F6BC-4C90-9481-F3727B2559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3471849913"/>
              </p:ext>
            </p:extLst>
          </p:nvPr>
        </p:nvGraphicFramePr>
        <p:xfrm>
          <a:off x="1518693" y="1525371"/>
          <a:ext cx="9530307" cy="1162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1944556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  <p:bldP spid="3" grpId="0" build="p"/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432034523"/>
              </p:ext>
            </p:extLst>
          </p:nvPr>
        </p:nvGraphicFramePr>
        <p:xfrm>
          <a:off x="381000" y="304800"/>
          <a:ext cx="105918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762000" y="2462243"/>
            <a:ext cx="10972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200" u="sng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उदात्तः (वि० उद् + आ+ दा + क्त ) = उच्चस्वरे उच्चरितः </a:t>
            </a:r>
            <a:endParaRPr lang="en-US" sz="32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</a:t>
            </a:r>
            <a:r>
              <a:rPr lang="en-US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hi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पुनः,</a:t>
            </a:r>
            <a:endParaRPr lang="en-US" sz="32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अनुदात्त:= और स्वरः, ताल्वादिषु स्थानेषु = ऊध्वंभागे निष्पन्नोऽ</a:t>
            </a:r>
            <a:r>
              <a:rPr lang="sa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नुदातः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सिद्धान्त च = अपि च, </a:t>
            </a:r>
            <a:endParaRPr lang="sa-IN" sz="32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स्वरित:- (स्व</a:t>
            </a:r>
            <a:r>
              <a:rPr lang="sa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रो</a:t>
            </a:r>
            <a:r>
              <a:rPr lang="hi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जातोऽस्य उदात्तानुदात्तयोमध्यस्थितः स्वरसमाहारः, एते स्वराः मुख्यरूपेण वर्णनीयाः सन्ति, </a:t>
            </a:r>
            <a:endParaRPr lang="sa-IN" sz="32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 =तथा च तेषामवान्तरभेदाश्चापि व्याख्यातुं योग्याः भविष्यन्ति </a:t>
            </a:r>
            <a:endParaRPr lang="sa-IN" sz="32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2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तत् = तेषां स्वराणां, </a:t>
            </a:r>
            <a:endParaRPr lang="en-IN" sz="32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F96A8729-58FE-44A0-87B7-EA20527AA6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3504947740"/>
              </p:ext>
            </p:extLst>
          </p:nvPr>
        </p:nvGraphicFramePr>
        <p:xfrm>
          <a:off x="1161854" y="1910615"/>
          <a:ext cx="9810946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1112856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887729154"/>
              </p:ext>
            </p:extLst>
          </p:nvPr>
        </p:nvGraphicFramePr>
        <p:xfrm>
          <a:off x="381000" y="304800"/>
          <a:ext cx="105918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1219200" y="2286000"/>
            <a:ext cx="108086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6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लक्षणं = स्वरूपम्,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6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देवता = देवदिव्यताम्,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6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स्थानं= स्थितिः, वर्णस्य कुत्र स्थानमस्ति, यथा- अकुहविसर्जनीयानां कण्ठ इति।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6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 = एवमेव चकारात् वर्णगोत्रादिकं,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36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वर्णयिष्यामि = वर्णनं करिष्यामि, सर्वतो,भावेन प्रकाशयिष्यामि ( अहं योगियाज्ञवल्क्य ) ।</a:t>
            </a:r>
          </a:p>
        </p:txBody>
      </p:sp>
    </p:spTree>
    <p:extLst>
      <p:ext uri="{BB962C8B-B14F-4D97-AF65-F5344CB8AC3E}">
        <p14:creationId xmlns:p14="http://schemas.microsoft.com/office/powerpoint/2010/main" xmlns="" val="29814121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087099780"/>
              </p:ext>
            </p:extLst>
          </p:nvPr>
        </p:nvGraphicFramePr>
        <p:xfrm>
          <a:off x="381000" y="304800"/>
          <a:ext cx="105918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304800" y="2462243"/>
            <a:ext cx="5791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व्याख्या-</a:t>
            </a:r>
            <a:endParaRPr lang="en-US" sz="28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उच्चम्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उच्चस्वरेणोच्चरितमुदात्तम्, वर्णस्वरूपेण 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शुक्ल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श्वेतवर्ण युक्तम्, 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विजानीयात्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=विशेषेण विद्याद् । 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नीचम्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निम्नस्वरयुक्तमनुदात्तम्, 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लोहितं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रक्तवर्णम्, तथा चाम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रः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अपि च-रुधिरेऽसृग्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   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लोहितास्ररक्तक्षतज शोणितम् (२।६।६४ )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 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(विजानीयादिति शेषः )। 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एव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निश्चयेन, च</a:t>
            </a:r>
            <a:r>
              <a:rPr lang="en-US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पुनः, विजानीयात् ।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तु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तथा च, 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F96A8729-58FE-44A0-87B7-EA20527AA6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434324313"/>
              </p:ext>
            </p:extLst>
          </p:nvPr>
        </p:nvGraphicFramePr>
        <p:xfrm>
          <a:off x="1524000" y="1553458"/>
          <a:ext cx="9448800" cy="9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6328954" y="2582882"/>
            <a:ext cx="56344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स्वरितम्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समाहारे स्थितम्, तु-पुनः, कृष्णवर्णयुक्तं, 'कृष्णे नीलासितश्यामकालश्यामलमेचकाः' इत्यमरः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विद्या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(विद्या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ज्ञाने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)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अव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बुध्येत् । अनेन प्रकारेण स्वराणां स्वरूपप्रसङ्गे वर्णाः निरूपितः, अतः परं तेपा स्वर्ण देवतानि वर्णय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ताः आचार्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येंणोक्तं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यत्-उच्चस्य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उच्चस्थितस्योदात्तस्य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अग्नि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पावक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देवत्वं, विजानीयादिति पूर्वेणान्वयः ।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i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136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  <p:bldGraphic spid="5" grpId="0">
        <p:bldAsOne/>
      </p:bldGraphic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853660467"/>
              </p:ext>
            </p:extLst>
          </p:nvPr>
        </p:nvGraphicFramePr>
        <p:xfrm>
          <a:off x="381000" y="304800"/>
          <a:ext cx="105918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228600" y="2577133"/>
            <a:ext cx="5791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व्याख्या-</a:t>
            </a:r>
            <a:endParaRPr lang="en-US" sz="28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उदात्तस्य देवता प्रतिपादनानन्तरमघुनाऽनुदात्तस्य स्वरितस्य च देवतामाह-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नीचे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अनुदात्ते निम्नगामिनि स्वरे,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सोमं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चन्द्रमसं ( देवतां ),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विजानीयात्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विशेषेण ज्ञानं कुर्यात् ।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एवमेव-स्वरिते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इत्याख्ये स्वरे,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सविता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सूर्यः, तथा चामरः-भानुहंसः सहस्रांशुस्तपनः सविता रविः । 'उदेति सविता ताम्रस्ताम्र एवास्तमेति च' ( काव्य०), ( दैवतम् )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F96A8729-58FE-44A0-87B7-EA20527AA6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85457433"/>
              </p:ext>
            </p:extLst>
          </p:nvPr>
        </p:nvGraphicFramePr>
        <p:xfrm>
          <a:off x="2133600" y="1679207"/>
          <a:ext cx="9448800" cy="9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6019800" y="2582882"/>
            <a:ext cx="5943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भवेत्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भूयात् । अथ स्वराणां जातिविज्ञापनम्-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उदात्तम्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एतनामकं श्रेष्ठं स्वरं,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ब्राह्मणं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विप्रजाति विशिष्टं वेद पाठीनं, 'वेदपाठी भवेद्विप्रः इति नियमाव,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विद्यात्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जानीयात्,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पुनः, नीचम् = अनुदात्त निम्नस्वर विशिष्टं,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क्षत्रिय एव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क्षत्रियजातिविशिष्टं, 'क्षतात् किल त्रायत इत्पुदग्रः क्षत्रस्य शब्दो भुवनेषु रूढः' एतद्गुणयुतं विजानीयादिति ।</a:t>
            </a:r>
          </a:p>
        </p:txBody>
      </p:sp>
    </p:spTree>
    <p:extLst>
      <p:ext uri="{BB962C8B-B14F-4D97-AF65-F5344CB8AC3E}">
        <p14:creationId xmlns:p14="http://schemas.microsoft.com/office/powerpoint/2010/main" xmlns="" val="42665783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  <p:bldGraphic spid="5" grpId="0">
        <p:bldAsOne/>
      </p:bldGraphic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1775098537"/>
              </p:ext>
            </p:extLst>
          </p:nvPr>
        </p:nvGraphicFramePr>
        <p:xfrm>
          <a:off x="381000" y="304800"/>
          <a:ext cx="105918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F96A8729-58FE-44A0-87B7-EA20527AA6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245560665"/>
              </p:ext>
            </p:extLst>
          </p:nvPr>
        </p:nvGraphicFramePr>
        <p:xfrm>
          <a:off x="2133600" y="1679207"/>
          <a:ext cx="9448800" cy="9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5943600" y="3124200"/>
            <a:ext cx="5943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आहुः 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कथयामासुः (वैदिक विद्वांस इति ),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sa-IN" sz="28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स्वरितं 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इत्यास्यं तृतीयं स्वरं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च 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भूयः,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sa-IN" sz="28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गार्येम् 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गर्ग गोत्र समुद्भूतम्,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sa-IN" sz="28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विदुः 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ज्ञानं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कुलु विद्वांस-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इति गोत्र व्यवस्थापकानि वाक्यानि ।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CE62E00-A73C-4D42-81F0-03FE93200742}"/>
              </a:ext>
            </a:extLst>
          </p:cNvPr>
          <p:cNvSpPr txBox="1"/>
          <p:nvPr/>
        </p:nvSpPr>
        <p:spPr>
          <a:xfrm>
            <a:off x="152400" y="2587992"/>
            <a:ext cx="5943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व्याख्या-</a:t>
            </a:r>
            <a:endParaRPr lang="en-US" sz="28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स्वरि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तं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समाहारविशिष्टं स्वरं,</a:t>
            </a:r>
            <a:r>
              <a:rPr lang="hi-IN" sz="2800" dirty="0">
                <a:solidFill>
                  <a:schemeClr val="bg1"/>
                </a:solidFill>
                <a:highlight>
                  <a:srgbClr val="FFFF00"/>
                </a:highlight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sa-IN" sz="2800" dirty="0">
              <a:solidFill>
                <a:schemeClr val="bg1"/>
              </a:solidFill>
              <a:highlight>
                <a:srgbClr val="FFFF00"/>
              </a:highlight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तु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पुनः,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वैश्य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व्यापार कर्मणि लग्नं वैश्य जाति विशिष्टम्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विद्यात्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=जानीयात् ( तावत् पर्यन्तं जाति विचार एव )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।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उदात्तकम्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उदात्त मेव,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भारद्वाज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=भरद्वाज गोत्रोत्पन्न ( विद्या दित्युपरिष्टादध्याहारः), 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नीचम्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अनुदात्तम्, गौतम गोतमगोत्रोत्पन्नम्,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इति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एतद्रूपम्,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6950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P spid="3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4060283546"/>
              </p:ext>
            </p:extLst>
          </p:nvPr>
        </p:nvGraphicFramePr>
        <p:xfrm>
          <a:off x="381000" y="304800"/>
          <a:ext cx="105918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F96A8729-58FE-44A0-87B7-EA20527AA6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989467369"/>
              </p:ext>
            </p:extLst>
          </p:nvPr>
        </p:nvGraphicFramePr>
        <p:xfrm>
          <a:off x="2133600" y="1679207"/>
          <a:ext cx="9448800" cy="913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5948038" y="3124199"/>
            <a:ext cx="59391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एव च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निश्चयेन च, 'एवे चानियोगे', विजानीयादिति पूर्वेणान्वयः,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स्वरितम्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एतनामक तृतीयं स्वरं,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जागतं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जगतीछन्दप्रसिद्धभूत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म्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विद्यात्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विशेषेण ज्ञानं कुर्यात्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नियोगति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प्रयोगतः,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एवम्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=उपयुक्त- प्रकारेण, वर्णदेवतादिविचारभूतं, ज्ञातुं योग्यमिति ।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0CA25FD-609E-4452-8B0F-B11EC55B0BA5}"/>
              </a:ext>
            </a:extLst>
          </p:cNvPr>
          <p:cNvSpPr txBox="1"/>
          <p:nvPr/>
        </p:nvSpPr>
        <p:spPr>
          <a:xfrm>
            <a:off x="304801" y="2819400"/>
            <a:ext cx="593916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क्याख्या-</a:t>
            </a:r>
            <a:endParaRPr lang="sa-IN" sz="2800" dirty="0">
              <a:solidFill>
                <a:srgbClr val="FFFF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उदात्तम्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उच्चैरुदगीयमानं स्व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रं,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गाय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त्रं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गायत्रीछन्दभूतम्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विद्या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विजानीयात् । वैदिकच्छन्दस्सु गायत्री छन्दः सुप्रसिद्धमस्ति, भगवद् गीतायामुक्तमस्ति 'गायत्री छन्दसामहम्' (१०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/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३५), चतुविशत्यक्षराणां मात्राणां वा छन्दः ऋग्वेदे सुप्रसिद्धमस्ति ।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नीचम्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अनुदात्त,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त्रै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ष्टु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भं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त्रिष्टुप् छ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न्दः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xmlns="" val="884406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P spid="3" grpId="0" build="p"/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4280195870"/>
              </p:ext>
            </p:extLst>
          </p:nvPr>
        </p:nvGraphicFramePr>
        <p:xfrm>
          <a:off x="381000" y="304800"/>
          <a:ext cx="105918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DF19336-D6B7-42DD-AFE5-91D46EBECC0A}"/>
              </a:ext>
            </a:extLst>
          </p:cNvPr>
          <p:cNvSpPr/>
          <p:nvPr/>
        </p:nvSpPr>
        <p:spPr>
          <a:xfrm>
            <a:off x="304800" y="2462243"/>
            <a:ext cx="5791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chemeClr val="accent4">
                    <a:lumMod val="40000"/>
                    <a:lumOff val="60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व्याख्या-</a:t>
            </a:r>
            <a:endParaRPr lang="sa-IN" sz="2800" dirty="0">
              <a:solidFill>
                <a:schemeClr val="accent4">
                  <a:lumMod val="40000"/>
                  <a:lumOff val="60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गन्धर्ववे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दे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गन्धर्वस्येदं गन्धर्व, तेषां वेदः 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गान्धर्ववेदस्तस्मिन्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वेदोऽयं सामवेदस्योपवेदः,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\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तथा च गायनप्रधानत्वात् गान्धर्वत्वं विद्यते, अपर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श्च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'गायन्ति यं सामगाः' इत्यपि विद्वांसः कथयन्ति, अस्य गान्धर्ववेदस्य व्युत्पत्ति- विषये स्वशिक्षायां मुनिना नारदेनोक्तं यत्’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–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‘ 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गेति शेयं विदुः प्रज्ञा घेति का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रु 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प्रवादनम् । वेति वाद्यस्य 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संज्ञे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न ( सज्ज्ञेयं ) गान्धर्वस्य विरोचनम्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'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॥ इति । गन्धर्वेभ्य आगतं तस्येति । तत्रैव नारदीशिक्षायां षष्ठ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यां 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कण्डिकायां 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द्वे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वीणे व</a:t>
            </a:r>
            <a:r>
              <a:rPr lang="sa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र्णी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ते स्तः, 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D147F61-448D-482C-810D-4F04068A54F4}"/>
              </a:ext>
            </a:extLst>
          </p:cNvPr>
          <p:cNvSpPr txBox="1"/>
          <p:nvPr/>
        </p:nvSpPr>
        <p:spPr>
          <a:xfrm>
            <a:off x="6328954" y="2582882"/>
            <a:ext cx="563444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तद्यथा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-'दारवी गात्रवीणा च द्वे वीणे गानजातिषु । सामिकी गात्रवीणा तु तस्याः शृणुत लक्षणम्’ ।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dirty="0">
                <a:solidFill>
                  <a:srgbClr val="FFFF00"/>
                </a:solidFill>
              </a:rPr>
              <a:t>अतः गन्धर्ववेद=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सामवेदस्योपवेदे,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ये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विद्यमानाः,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षड्जादयः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एतनामकाः स्वराः,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तथा हि</a:t>
            </a:r>
            <a:r>
              <a:rPr lang="sa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</a:t>
            </a: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-'निषादर्षभगान्धारषड्जमध्यमधैवताः । पञ्चमश्रेत्यमी सप्त तन्त्री कण्ठोत्थिताः स्वराः' । इति (अमरकोश)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।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प्रौक्ताः 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= प्रतिपादिताः सन्ति, </a:t>
            </a:r>
            <a:endParaRPr lang="sa-IN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FFFF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ते</a:t>
            </a:r>
            <a:r>
              <a:rPr lang="hi-IN" sz="2800" dirty="0">
                <a:solidFill>
                  <a:schemeClr val="bg1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= उपर्युक्ताः षड्जादय एव</a:t>
            </a:r>
            <a:endParaRPr lang="en-US" sz="2800" dirty="0">
              <a:solidFill>
                <a:schemeClr val="bg1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ECCB2C12-F6BC-4C90-9481-F3727B2559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594154193"/>
              </p:ext>
            </p:extLst>
          </p:nvPr>
        </p:nvGraphicFramePr>
        <p:xfrm>
          <a:off x="1604554" y="1677063"/>
          <a:ext cx="9448800" cy="913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3799982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2DFEF69-5570-4AAE-80E7-FD7F21FDEB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501E39BD-DB5B-4377-B255-ABBFE5B487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2" grpId="0" build="p"/>
      <p:bldP spid="3" grpId="0" build="p"/>
      <p:bldGraphic spid="6" grpId="0">
        <p:bldAsOne/>
      </p:bldGraphic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10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1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12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13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14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15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16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2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3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4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5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6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7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8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9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68" ma:contentTypeDescription="Create a new document." ma:contentTypeScope="" ma:versionID="6b1446831af4c5fc0add0164ce64f003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db13bd79526fb291ea8663f3785315a5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" ma:index="74" nillable="true" ma:displayName="Loc Market Group Tiers" ma:default="" ma:internalName="LocMarketGroupTiers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2029-05-12T07:00:00+00:00</AssetExpire>
    <IntlLangReviewDate xmlns="4873beb7-5857-4685-be1f-d57550cc96cc">2010-08-31T23:26:00+00:00</IntlLangReviewDate>
    <TPFriendlyName xmlns="4873beb7-5857-4685-be1f-d57550cc96cc" xsi:nil="true"/>
    <IntlLangReview xmlns="4873beb7-5857-4685-be1f-d57550cc96cc" xsi:nil="true"/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 xsi:nil="true"/>
    <Markets xmlns="4873beb7-5857-4685-be1f-d57550cc96cc"/>
    <OriginAsset xmlns="4873beb7-5857-4685-be1f-d57550cc96cc" xsi:nil="true"/>
    <AssetStart xmlns="4873beb7-5857-4685-be1f-d57550cc96cc">2010-08-31T23:23:51+00:00</AssetStart>
    <FriendlyTitle xmlns="4873beb7-5857-4685-be1f-d57550cc96cc" xsi:nil="true"/>
    <MarketSpecific xmlns="4873beb7-5857-4685-be1f-d57550cc96cc" xsi:nil="true"/>
    <TPNamespace xmlns="4873beb7-5857-4685-be1f-d57550cc96cc" xsi:nil="true"/>
    <PublishStatusLookup xmlns="4873beb7-5857-4685-be1f-d57550cc96cc">
      <Value>1014206</Value>
      <Value>1303926</Value>
    </PublishStatusLookup>
    <APAuthor xmlns="4873beb7-5857-4685-be1f-d57550cc96cc">
      <UserInfo>
        <DisplayName/>
        <AccountId>92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 xsi:nil="true"/>
    <MachineTranslated xmlns="4873beb7-5857-4685-be1f-d57550cc96cc">false</MachineTranslated>
    <OutputCachingOn xmlns="4873beb7-5857-4685-be1f-d57550cc96cc">false</OutputCachingOn>
    <TemplateStatus xmlns="4873beb7-5857-4685-be1f-d57550cc96cc" xsi:nil="true"/>
    <IsSearchable xmlns="4873beb7-5857-4685-be1f-d57550cc96cc">true</IsSearchable>
    <ContentItem xmlns="4873beb7-5857-4685-be1f-d57550cc96cc" xsi:nil="true"/>
    <HandoffToMSDN xmlns="4873beb7-5857-4685-be1f-d57550cc96cc">2010-08-31T23:26:00+00:00</HandoffToMSDN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>2010-08-31T23:26:00+00:00</LastModifiedDateTime>
    <LastPublishResultLookup xmlns="4873beb7-5857-4685-be1f-d57550cc96cc" xsi:nil="true"/>
    <LegacyData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>2010-08-31T23:26:00+00:00</PlannedPubDate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Provider xmlns="4873beb7-5857-4685-be1f-d57550cc96cc" xsi:nil="true"/>
    <UACurrentWords xmlns="4873beb7-5857-4685-be1f-d57550cc96cc" xsi:nil="true"/>
    <AssetId xmlns="4873beb7-5857-4685-be1f-d57550cc96cc">TP102011600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</PublishTargets>
    <ApprovalLog xmlns="4873beb7-5857-4685-be1f-d57550cc96cc" xsi:nil="true"/>
    <BugNumber xmlns="4873beb7-5857-4685-be1f-d57550cc96cc" xsi:nil="true"/>
    <CrawlForDependencies xmlns="4873beb7-5857-4685-be1f-d57550cc96cc">false</CrawlForDependencies>
    <LastHandOff xmlns="4873beb7-5857-4685-be1f-d57550cc96cc" xsi:nil="true"/>
    <Milestone xmlns="4873beb7-5857-4685-be1f-d57550cc96cc" xsi:nil="true"/>
    <UANotes xmlns="4873beb7-5857-4685-be1f-d57550cc96cc" xsi:nil="true"/>
    <CampaignTagsTaxHTField0 xmlns="4873beb7-5857-4685-be1f-d57550cc96cc">
      <Terms xmlns="http://schemas.microsoft.com/office/infopath/2007/PartnerControls"/>
    </CampaignTagsTaxHTField0>
    <LocLastLocAttemptVersionLookup xmlns="4873beb7-5857-4685-be1f-d57550cc96cc">131002</LocLastLocAttemptVersionLookup>
    <LocLastLocAttemptVersionTypeLookup xmlns="4873beb7-5857-4685-be1f-d57550cc96cc" xsi:nil="true"/>
    <LocMarketGroupTiers xmlns="4873beb7-5857-4685-be1f-d57550cc96cc" xsi:nil="true"/>
    <LocOverallPreviewStatusLookup xmlns="4873beb7-5857-4685-be1f-d57550cc96cc" xsi:nil="true"/>
    <LocOverallPublishStatusLookup xmlns="4873beb7-5857-4685-be1f-d57550cc96cc" xsi:nil="true"/>
    <TaxCatchAll xmlns="4873beb7-5857-4685-be1f-d57550cc96cc"/>
    <LocNewPublishedVersionLookup xmlns="4873beb7-5857-4685-be1f-d57550cc96cc" xsi:nil="true"/>
    <LocPublishedDependentAssetsLookup xmlns="4873beb7-5857-4685-be1f-d57550cc96cc" xsi:nil="true"/>
    <LocComments xmlns="4873beb7-5857-4685-be1f-d57550cc96cc" xsi:nil="true"/>
    <LocProcessedForMarketsLookup xmlns="4873beb7-5857-4685-be1f-d57550cc96cc" xsi:nil="true"/>
    <LocRecommendedHandoff xmlns="4873beb7-5857-4685-be1f-d57550cc96cc" xsi:nil="true"/>
    <LocManualTestRequired xmlns="4873beb7-5857-4685-be1f-d57550cc96cc" xsi:nil="true"/>
    <LocProcessedForHandoffsLookup xmlns="4873beb7-5857-4685-be1f-d57550cc96cc" xsi:nil="true"/>
    <LocOverallHandbackStatusLookup xmlns="4873beb7-5857-4685-be1f-d57550cc96cc" xsi:nil="true"/>
    <LocalizationTagsTaxHTField0 xmlns="4873beb7-5857-4685-be1f-d57550cc96cc">
      <Terms xmlns="http://schemas.microsoft.com/office/infopath/2007/PartnerControls"/>
    </LocalizationTagsTaxHTField0>
    <FeatureTagsTaxHTField0 xmlns="4873beb7-5857-4685-be1f-d57550cc96cc">
      <Terms xmlns="http://schemas.microsoft.com/office/infopath/2007/PartnerControls"/>
    </FeatureTagsTaxHTField0>
    <LocOverallLocStatusLookup xmlns="4873beb7-5857-4685-be1f-d57550cc96cc" xsi:nil="true"/>
    <LocPublishedLinkedAssetsLookup xmlns="4873beb7-5857-4685-be1f-d57550cc96cc" xsi:nil="true"/>
    <InternalTagsTaxHTField0 xmlns="4873beb7-5857-4685-be1f-d57550cc96cc">
      <Terms xmlns="http://schemas.microsoft.com/office/infopath/2007/PartnerControls"/>
    </InternalTagsTaxHTField0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14</OriginalRelease>
  </documentManagement>
</p:properties>
</file>

<file path=customXml/itemProps1.xml><?xml version="1.0" encoding="utf-8"?>
<ds:datastoreItem xmlns:ds="http://schemas.openxmlformats.org/officeDocument/2006/customXml" ds:itemID="{87E211A7-C51E-4D74-BE0A-A8BE288977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1B466F-AFF9-46DC-BB09-235B4FD478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29EDB6-335E-4AA8-9D6A-BD8DCEC76B66}">
  <ds:schemaRefs>
    <ds:schemaRef ds:uri="http://schemas.microsoft.com/office/2006/metadata/properties"/>
    <ds:schemaRef ds:uri="http://schemas.microsoft.com/office/infopath/2007/PartnerControls"/>
    <ds:schemaRef ds:uri="4873beb7-5857-4685-be1f-d57550cc96c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Animated SmartArt chevron list</Template>
  <TotalTime>3259</TotalTime>
  <Words>40041</Words>
  <Application>Microsoft Office PowerPoint</Application>
  <PresentationFormat>Custom</PresentationFormat>
  <Paragraphs>2302</Paragraphs>
  <Slides>20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1_Office Theme</vt:lpstr>
      <vt:lpstr>याज्ञवल्क्य-शिक्षा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vipul jadav</dc:creator>
  <cp:lastModifiedBy>Dr. Janakisharan Acharya</cp:lastModifiedBy>
  <cp:revision>97</cp:revision>
  <dcterms:created xsi:type="dcterms:W3CDTF">2020-07-19T10:37:38Z</dcterms:created>
  <dcterms:modified xsi:type="dcterms:W3CDTF">2021-04-03T14:27:13Z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</Properties>
</file>