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69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4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>
        <p:scale>
          <a:sx n="75" d="100"/>
          <a:sy n="75" d="100"/>
        </p:scale>
        <p:origin x="-49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963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15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497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073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0546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7733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617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0DBE609-F3F2-45E6-BD6A-E03A8C86C1AE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204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A24AD68-089C-4467-A8F3-EA2BBCA6B44E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46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725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122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114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5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518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615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39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839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72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62115" y="5315634"/>
            <a:ext cx="42327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DRASHTI J BARAIYA </a:t>
            </a:r>
          </a:p>
          <a:p>
            <a:r>
              <a:rPr lang="en-US" sz="2400" b="1" u="sng" dirty="0">
                <a:solidFill>
                  <a:schemeClr val="bg1"/>
                </a:solidFill>
              </a:rPr>
              <a:t>YOGA LECTURER</a:t>
            </a:r>
          </a:p>
          <a:p>
            <a:r>
              <a:rPr lang="en-US" sz="2000" b="1" u="sng" dirty="0">
                <a:solidFill>
                  <a:schemeClr val="bg1"/>
                </a:solidFill>
              </a:rPr>
              <a:t>Shree </a:t>
            </a:r>
            <a:r>
              <a:rPr lang="en-US" sz="2000" b="1" u="sng" dirty="0" err="1">
                <a:solidFill>
                  <a:schemeClr val="bg1"/>
                </a:solidFill>
              </a:rPr>
              <a:t>somnth</a:t>
            </a:r>
            <a:r>
              <a:rPr lang="en-US" sz="2000" b="1" u="sng" dirty="0">
                <a:solidFill>
                  <a:schemeClr val="bg1"/>
                </a:solidFill>
              </a:rPr>
              <a:t> Sanskrit university</a:t>
            </a:r>
          </a:p>
          <a:p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1154954" y="2750215"/>
            <a:ext cx="9425960" cy="127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u-IN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ફેફ્સા અને ફેફ્સાથી થતા રોગની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gu-IN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યૌગિ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gu-IN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કચિકિત્સા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858" y="1219199"/>
            <a:ext cx="4918364" cy="8956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36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श्रीसोमनाथसंस्कृतविश्वविद्यालयः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राजेन्द्रभुवन मार्गः, वेरावलम् – ३६२२६६ गीर सोमनाथः (गुजरातम्)</a:t>
            </a:r>
            <a:endParaRPr lang="en-US" dirty="0" smtClean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pic>
        <p:nvPicPr>
          <p:cNvPr id="9" name="Picture 2" descr="G:\Janaki\SSSU\Logo copy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3497" y="0"/>
            <a:ext cx="923086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88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775" y="849490"/>
            <a:ext cx="8761413" cy="706964"/>
          </a:xfrm>
        </p:spPr>
        <p:txBody>
          <a:bodyPr/>
          <a:lstStyle/>
          <a:p>
            <a:r>
              <a:rPr lang="gu-IN" dirty="0" smtClean="0"/>
              <a:t>COPD યૌગિક ઉપચાર  </a:t>
            </a:r>
            <a:br>
              <a:rPr lang="gu-IN" dirty="0" smtClean="0"/>
            </a:br>
            <a:r>
              <a:rPr lang="gu-IN" dirty="0" smtClean="0">
                <a:solidFill>
                  <a:srgbClr val="FFFF00"/>
                </a:solidFill>
              </a:rPr>
              <a:t>-આસન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697"/>
          <a:stretch/>
        </p:blipFill>
        <p:spPr>
          <a:xfrm>
            <a:off x="393700" y="2881489"/>
            <a:ext cx="4594577" cy="407387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94499" y="2897011"/>
            <a:ext cx="4594577" cy="3852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4121" y="2393246"/>
            <a:ext cx="874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u-IN" sz="2000" dirty="0" smtClean="0">
                <a:solidFill>
                  <a:srgbClr val="FF0000"/>
                </a:solidFill>
              </a:rPr>
              <a:t>પદ્માસન                                                                     સુખાસન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4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 smtClean="0"/>
              <a:t>પ્રાણાયામ</a:t>
            </a:r>
            <a:endParaRPr lang="en-US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6429" y="3132478"/>
            <a:ext cx="2562225" cy="3416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184" y="3194754"/>
            <a:ext cx="2885852" cy="32737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78669" y="3194756"/>
            <a:ext cx="2752746" cy="32737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65891" y="2430615"/>
            <a:ext cx="3583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u-IN" sz="4000" dirty="0" smtClean="0">
                <a:solidFill>
                  <a:srgbClr val="FF0000"/>
                </a:solidFill>
              </a:rPr>
              <a:t>અનુલોમ વિલોમ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7" y="3183464"/>
            <a:ext cx="1006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u-IN" dirty="0" smtClean="0"/>
              <a:t>         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4" t="-1317" r="-2794" b="-695"/>
          <a:stretch/>
        </p:blipFill>
        <p:spPr>
          <a:xfrm>
            <a:off x="9128654" y="2986618"/>
            <a:ext cx="2915539" cy="35621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873067" y="2278732"/>
            <a:ext cx="1595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u-IN" sz="4000" dirty="0" smtClean="0">
                <a:solidFill>
                  <a:srgbClr val="FF0000"/>
                </a:solidFill>
              </a:rPr>
              <a:t>ભસ્ત્રિકા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9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 smtClean="0"/>
              <a:t>ષટ્કર્મ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2736" y="3415418"/>
            <a:ext cx="2190750" cy="20859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469" y="3547797"/>
            <a:ext cx="3776486" cy="2364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9009" y="2664178"/>
            <a:ext cx="1018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err="1" smtClean="0">
                <a:solidFill>
                  <a:srgbClr val="FF0000"/>
                </a:solidFill>
              </a:rPr>
              <a:t>કપાલભાતિ</a:t>
            </a:r>
            <a:r>
              <a:rPr lang="en-IN" sz="2400" dirty="0" smtClean="0">
                <a:solidFill>
                  <a:srgbClr val="FF0000"/>
                </a:solidFill>
              </a:rPr>
              <a:t>                                                           </a:t>
            </a:r>
            <a:r>
              <a:rPr lang="en-IN" sz="2400" dirty="0" err="1" smtClean="0">
                <a:solidFill>
                  <a:srgbClr val="FF0000"/>
                </a:solidFill>
              </a:rPr>
              <a:t>વમનધૌતી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ધ્યાન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4287044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xmlns="" val="5796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3733" y="3111321"/>
            <a:ext cx="46009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600" dirty="0" err="1" smtClean="0">
                <a:solidFill>
                  <a:srgbClr val="FF0000"/>
                </a:solidFill>
              </a:rPr>
              <a:t>ધન્યવાદ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9425960" cy="1273143"/>
          </a:xfrm>
        </p:spPr>
        <p:txBody>
          <a:bodyPr/>
          <a:lstStyle/>
          <a:p>
            <a:r>
              <a:rPr lang="gu-IN" dirty="0" smtClean="0"/>
              <a:t>ફેફ્સા અને ફેફ્સાથી થતા </a:t>
            </a:r>
            <a:r>
              <a:rPr lang="gu-IN" dirty="0" smtClean="0"/>
              <a:t>રોગની</a:t>
            </a:r>
            <a:r>
              <a:rPr lang="en-US" dirty="0" smtClean="0"/>
              <a:t> </a:t>
            </a:r>
            <a:r>
              <a:rPr lang="gu-IN" dirty="0" smtClean="0"/>
              <a:t>યૌગિ</a:t>
            </a:r>
            <a:r>
              <a:rPr lang="en-US" dirty="0" smtClean="0"/>
              <a:t> </a:t>
            </a:r>
            <a:r>
              <a:rPr lang="gu-IN" dirty="0" smtClean="0"/>
              <a:t>કચિકિત્સા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5775" y="2571371"/>
            <a:ext cx="5996092" cy="3989211"/>
          </a:xfrm>
        </p:spPr>
      </p:pic>
      <p:sp>
        <p:nvSpPr>
          <p:cNvPr id="5" name="TextBox 4"/>
          <p:cNvSpPr txBox="1"/>
          <p:nvPr/>
        </p:nvSpPr>
        <p:spPr>
          <a:xfrm>
            <a:off x="3219914" y="3125965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u-IN" dirty="0" smtClean="0"/>
              <a:t>નાક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46397" y="4083756"/>
            <a:ext cx="171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u-IN" dirty="0" smtClean="0"/>
              <a:t>જમણુ ફેફ્સુ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23378" y="3578578"/>
            <a:ext cx="1628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u-IN" dirty="0" smtClean="0"/>
              <a:t>શ્વાસનળી</a:t>
            </a:r>
          </a:p>
          <a:p>
            <a:endParaRPr lang="gu-IN" dirty="0" smtClean="0"/>
          </a:p>
          <a:p>
            <a:r>
              <a:rPr lang="gu-IN" dirty="0" smtClean="0"/>
              <a:t> શ્વાસવાહીનીઓ</a:t>
            </a:r>
            <a:endParaRPr lang="gu-IN" dirty="0"/>
          </a:p>
        </p:txBody>
      </p:sp>
      <p:sp>
        <p:nvSpPr>
          <p:cNvPr id="3" name="TextBox 2"/>
          <p:cNvSpPr txBox="1"/>
          <p:nvPr/>
        </p:nvSpPr>
        <p:spPr>
          <a:xfrm>
            <a:off x="6423378" y="4954669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વાયુ</a:t>
            </a:r>
            <a:r>
              <a:rPr lang="en-IN" dirty="0" smtClean="0"/>
              <a:t> </a:t>
            </a:r>
            <a:r>
              <a:rPr lang="en-IN" dirty="0" err="1" smtClean="0"/>
              <a:t>કોષ્ઠો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34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42" y="1018824"/>
            <a:ext cx="8761413" cy="706964"/>
          </a:xfrm>
        </p:spPr>
        <p:txBody>
          <a:bodyPr/>
          <a:lstStyle/>
          <a:p>
            <a:r>
              <a:rPr lang="en-IN" sz="8000" u="sng" dirty="0" smtClean="0">
                <a:solidFill>
                  <a:srgbClr val="FF0000"/>
                </a:solidFill>
              </a:rPr>
              <a:t>lungs</a:t>
            </a:r>
            <a:endParaRPr lang="en-US" sz="8000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764" y="2665730"/>
            <a:ext cx="3224784" cy="3291840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7665156" y="4730044"/>
            <a:ext cx="112889" cy="45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721600" y="4646154"/>
            <a:ext cx="2325511" cy="106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47111" y="4461488"/>
            <a:ext cx="164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વાયુ</a:t>
            </a:r>
            <a:r>
              <a:rPr lang="en-IN" dirty="0" smtClean="0"/>
              <a:t> </a:t>
            </a:r>
            <a:r>
              <a:rPr lang="en-IN" dirty="0" err="1" smtClean="0"/>
              <a:t>કોષ્ઠો</a:t>
            </a:r>
            <a:r>
              <a:rPr lang="en-IN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184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8000" dirty="0" smtClean="0">
                <a:solidFill>
                  <a:srgbClr val="FF0000"/>
                </a:solidFill>
              </a:rPr>
              <a:t>COPD DISEASE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 – CHRONIC</a:t>
            </a:r>
            <a:r>
              <a:rPr lang="gu-IN" dirty="0" smtClean="0"/>
              <a:t>     </a:t>
            </a:r>
            <a:r>
              <a:rPr lang="en-IN" dirty="0" smtClean="0"/>
              <a:t> </a:t>
            </a:r>
            <a:r>
              <a:rPr lang="gu-IN" dirty="0" smtClean="0"/>
              <a:t>વધારે સમય સુધી ચાલે</a:t>
            </a:r>
            <a:endParaRPr lang="en-IN" dirty="0" smtClean="0"/>
          </a:p>
          <a:p>
            <a:r>
              <a:rPr lang="en-IN" dirty="0" smtClean="0"/>
              <a:t>O – OBSTRUCTIVE</a:t>
            </a:r>
            <a:r>
              <a:rPr lang="gu-IN" dirty="0" smtClean="0"/>
              <a:t>  અવરોધક   </a:t>
            </a:r>
            <a:endParaRPr lang="en-IN" dirty="0" smtClean="0"/>
          </a:p>
          <a:p>
            <a:r>
              <a:rPr lang="en-IN" dirty="0" smtClean="0"/>
              <a:t>P  </a:t>
            </a:r>
            <a:r>
              <a:rPr lang="gu-IN" dirty="0" smtClean="0"/>
              <a:t>‌‌‌‌-</a:t>
            </a:r>
            <a:r>
              <a:rPr lang="en-IN" dirty="0" smtClean="0"/>
              <a:t> PLUMONARY</a:t>
            </a:r>
            <a:r>
              <a:rPr lang="gu-IN" dirty="0" smtClean="0"/>
              <a:t>  ફેફ્સા ને લગતુ</a:t>
            </a:r>
            <a:endParaRPr lang="en-IN" dirty="0" smtClean="0"/>
          </a:p>
          <a:p>
            <a:r>
              <a:rPr lang="en-IN" dirty="0" smtClean="0"/>
              <a:t>D – DISEASE</a:t>
            </a:r>
            <a:r>
              <a:rPr lang="gu-IN" dirty="0" smtClean="0"/>
              <a:t>         રોગ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20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 smtClean="0"/>
              <a:t>લક્ષણૉ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gu-IN" dirty="0"/>
              <a:t>કફ ની સાથે ઉધરસ પણ ખુબ આવે છે. જે જલ્દી મટતિ નથી.</a:t>
            </a:r>
            <a:endParaRPr lang="en-US" dirty="0"/>
          </a:p>
          <a:p>
            <a:r>
              <a:rPr lang="gu-IN" dirty="0"/>
              <a:t>ચેસ્ટ માં દુખવો થાય છે. ચેસ્ટ માં મુંજરો થાય </a:t>
            </a:r>
            <a:r>
              <a:rPr lang="gu-IN" dirty="0" smtClean="0"/>
              <a:t>છે</a:t>
            </a:r>
          </a:p>
          <a:p>
            <a:r>
              <a:rPr lang="gu-IN" dirty="0" smtClean="0"/>
              <a:t>અન્ય બીજી કોઇ બીમારી</a:t>
            </a:r>
          </a:p>
          <a:p>
            <a:r>
              <a:rPr lang="gu-IN" dirty="0" smtClean="0"/>
              <a:t>શરીરમાં કમજોરી આવે </a:t>
            </a:r>
          </a:p>
          <a:p>
            <a:r>
              <a:rPr lang="gu-IN" dirty="0" smtClean="0"/>
              <a:t>વજન માં ઘટાડો </a:t>
            </a:r>
          </a:p>
          <a:p>
            <a:r>
              <a:rPr lang="gu-IN" dirty="0" smtClean="0"/>
              <a:t>થાક લાગવો</a:t>
            </a:r>
          </a:p>
          <a:p>
            <a:r>
              <a:rPr lang="gu-IN" dirty="0" smtClean="0"/>
              <a:t>હાથ પગ માં સોજા ચડવા</a:t>
            </a:r>
            <a:r>
              <a:rPr lang="en-IN" dirty="0" smtClean="0"/>
              <a:t> </a:t>
            </a:r>
            <a:r>
              <a:rPr lang="en-IN" dirty="0" err="1" smtClean="0"/>
              <a:t>હાથ</a:t>
            </a:r>
            <a:r>
              <a:rPr lang="en-IN" dirty="0" smtClean="0"/>
              <a:t> </a:t>
            </a:r>
            <a:r>
              <a:rPr lang="en-IN" dirty="0" err="1" smtClean="0"/>
              <a:t>પગ</a:t>
            </a:r>
            <a:r>
              <a:rPr lang="en-IN" dirty="0" smtClean="0"/>
              <a:t> </a:t>
            </a:r>
            <a:r>
              <a:rPr lang="en-IN" dirty="0" err="1" smtClean="0"/>
              <a:t>નીલા</a:t>
            </a:r>
            <a:r>
              <a:rPr lang="en-IN" dirty="0" smtClean="0"/>
              <a:t> </a:t>
            </a:r>
            <a:r>
              <a:rPr lang="en-IN" dirty="0" err="1" smtClean="0"/>
              <a:t>થવા</a:t>
            </a:r>
            <a:r>
              <a:rPr lang="en-IN" dirty="0" smtClean="0"/>
              <a:t> </a:t>
            </a:r>
            <a:r>
              <a:rPr lang="en-IN" dirty="0" err="1" smtClean="0"/>
              <a:t>લાગે</a:t>
            </a:r>
            <a:r>
              <a:rPr lang="en-IN" dirty="0" smtClean="0"/>
              <a:t>.</a:t>
            </a:r>
            <a:endParaRPr lang="gu-IN" dirty="0" smtClean="0"/>
          </a:p>
          <a:p>
            <a:r>
              <a:rPr lang="gu-IN" dirty="0" smtClean="0"/>
              <a:t>શરદી માં લોહી આવવું</a:t>
            </a:r>
            <a:endParaRPr lang="en-US" dirty="0"/>
          </a:p>
          <a:p>
            <a:pPr marL="0" indent="0" algn="r">
              <a:buNone/>
            </a:pPr>
            <a:endParaRPr lang="gu-IN" dirty="0" smtClean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64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39801"/>
            <a:ext cx="8761413" cy="706964"/>
          </a:xfrm>
        </p:spPr>
        <p:txBody>
          <a:bodyPr/>
          <a:lstStyle/>
          <a:p>
            <a:r>
              <a:rPr lang="gu-IN" sz="8000" dirty="0" smtClean="0">
                <a:solidFill>
                  <a:srgbClr val="FFFF00"/>
                </a:solidFill>
              </a:rPr>
              <a:t>કારણો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6954" y="446617"/>
            <a:ext cx="4839447" cy="3685116"/>
          </a:xfrm>
        </p:spPr>
      </p:pic>
      <p:sp>
        <p:nvSpPr>
          <p:cNvPr id="6" name="TextBox 5"/>
          <p:cNvSpPr txBox="1"/>
          <p:nvPr/>
        </p:nvSpPr>
        <p:spPr>
          <a:xfrm>
            <a:off x="1245264" y="2762029"/>
            <a:ext cx="26933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u-IN" sz="6000" dirty="0" smtClean="0">
                <a:solidFill>
                  <a:srgbClr val="FF0000"/>
                </a:solidFill>
              </a:rPr>
              <a:t>ધુમ્રપાન</a:t>
            </a:r>
          </a:p>
          <a:p>
            <a:endParaRPr lang="gu-IN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u-IN" sz="4000" dirty="0" smtClean="0"/>
              <a:t>સિગારેટ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u-IN" sz="4000" dirty="0" smtClean="0"/>
              <a:t>બીડી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8225" y="4325408"/>
            <a:ext cx="73437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7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sz="8000" dirty="0" smtClean="0">
                <a:solidFill>
                  <a:srgbClr val="FFFF00"/>
                </a:solidFill>
              </a:rPr>
              <a:t>કારણો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00" y="2948869"/>
            <a:ext cx="4169244" cy="390913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041" y="2948869"/>
            <a:ext cx="4624781" cy="3869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8544" y="2304154"/>
            <a:ext cx="3348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u-IN" sz="4000" dirty="0" smtClean="0">
                <a:solidFill>
                  <a:srgbClr val="FF0000"/>
                </a:solidFill>
              </a:rPr>
              <a:t>કેમિકલ ધુમાડો</a:t>
            </a:r>
            <a:endParaRPr lang="gu-IN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0315" y="2304154"/>
            <a:ext cx="4049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u-IN" sz="4000" dirty="0" smtClean="0">
                <a:solidFill>
                  <a:srgbClr val="FF0000"/>
                </a:solidFill>
              </a:rPr>
              <a:t>બીજોઅન્ય ધુમાડો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3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sz="8000" dirty="0" smtClean="0">
                <a:solidFill>
                  <a:srgbClr val="FFFF00"/>
                </a:solidFill>
              </a:rPr>
              <a:t>કારણો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63372" y="2449689"/>
            <a:ext cx="4116024" cy="3657600"/>
          </a:xfrm>
        </p:spPr>
      </p:pic>
      <p:sp>
        <p:nvSpPr>
          <p:cNvPr id="5" name="TextBox 4"/>
          <p:cNvSpPr txBox="1"/>
          <p:nvPr/>
        </p:nvSpPr>
        <p:spPr>
          <a:xfrm>
            <a:off x="680707" y="4762310"/>
            <a:ext cx="48686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u-IN" dirty="0" smtClean="0">
                <a:solidFill>
                  <a:srgbClr val="FF0000"/>
                </a:solidFill>
              </a:rPr>
              <a:t>2</a:t>
            </a:r>
            <a:r>
              <a:rPr lang="gu-IN" dirty="0" smtClean="0"/>
              <a:t> </a:t>
            </a:r>
            <a:r>
              <a:rPr lang="gu-IN" dirty="0" smtClean="0">
                <a:solidFill>
                  <a:srgbClr val="FF0000"/>
                </a:solidFill>
              </a:rPr>
              <a:t>એમ્ફીસીમા-</a:t>
            </a:r>
          </a:p>
          <a:p>
            <a:r>
              <a:rPr lang="gu-IN" dirty="0" smtClean="0"/>
              <a:t>લક્ષણો-શ્વાસ માં તકલીફ</a:t>
            </a:r>
          </a:p>
          <a:p>
            <a:r>
              <a:rPr lang="gu-IN" dirty="0" smtClean="0"/>
              <a:t>.      - શ્વાસ લેતા સમયે ગળા માં અવાજ અવવો </a:t>
            </a:r>
          </a:p>
          <a:p>
            <a:r>
              <a:rPr lang="gu-IN" dirty="0" smtClean="0"/>
              <a:t>       - છાતી માં દુઃખે</a:t>
            </a:r>
          </a:p>
          <a:p>
            <a:r>
              <a:rPr lang="gu-IN" dirty="0" smtClean="0"/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707" y="2280356"/>
            <a:ext cx="39356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u-IN" dirty="0" smtClean="0">
                <a:solidFill>
                  <a:srgbClr val="FF0000"/>
                </a:solidFill>
              </a:rPr>
              <a:t>1-ક્રોનિક બ્રોકાઈટીસ-</a:t>
            </a:r>
          </a:p>
          <a:p>
            <a:r>
              <a:rPr lang="gu-IN" dirty="0" smtClean="0"/>
              <a:t>લક્ષણો -વધારે પડતી શરદી</a:t>
            </a:r>
          </a:p>
          <a:p>
            <a:r>
              <a:rPr lang="gu-IN" dirty="0" smtClean="0"/>
              <a:t>        -કફ વારંવાર અવવો</a:t>
            </a:r>
          </a:p>
          <a:p>
            <a:r>
              <a:rPr lang="gu-IN" dirty="0" smtClean="0"/>
              <a:t>        -શ્વાસ લેવામાં તકલીફ થવી</a:t>
            </a:r>
          </a:p>
          <a:p>
            <a:r>
              <a:rPr lang="gu-IN" dirty="0" smtClean="0"/>
              <a:t>        -શ્વાસ પ્રણાલી રુકાવટ આઆવવી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66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r>
              <a:rPr lang="en-IN" dirty="0" err="1" smtClean="0"/>
              <a:t>શ્વસન</a:t>
            </a:r>
            <a:r>
              <a:rPr lang="en-IN" dirty="0" smtClean="0"/>
              <a:t> </a:t>
            </a:r>
            <a:r>
              <a:rPr lang="en-IN" dirty="0" err="1" smtClean="0"/>
              <a:t>પદ્ધતિ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930" y="2445455"/>
            <a:ext cx="8761412" cy="3416300"/>
          </a:xfrm>
        </p:spPr>
        <p:txBody>
          <a:bodyPr/>
          <a:lstStyle/>
          <a:p>
            <a:pPr marL="0" indent="0">
              <a:buNone/>
            </a:pPr>
            <a:r>
              <a:rPr lang="en-IN" dirty="0" err="1" smtClean="0"/>
              <a:t>સામાન્ય</a:t>
            </a:r>
            <a:r>
              <a:rPr lang="en-IN" dirty="0" smtClean="0"/>
              <a:t> </a:t>
            </a:r>
            <a:r>
              <a:rPr lang="en-IN" dirty="0" err="1" smtClean="0"/>
              <a:t>શ્વસન</a:t>
            </a:r>
            <a:r>
              <a:rPr lang="en-IN" dirty="0" smtClean="0"/>
              <a:t>-</a:t>
            </a:r>
          </a:p>
          <a:p>
            <a:pPr marL="0" indent="0">
              <a:buNone/>
            </a:pPr>
            <a:r>
              <a:rPr lang="en-IN" dirty="0" err="1" smtClean="0"/>
              <a:t>ખામી</a:t>
            </a:r>
            <a:r>
              <a:rPr lang="en-IN" dirty="0" smtClean="0"/>
              <a:t> </a:t>
            </a:r>
            <a:r>
              <a:rPr lang="en-IN" dirty="0" err="1" smtClean="0"/>
              <a:t>યુક્ત</a:t>
            </a:r>
            <a:r>
              <a:rPr lang="en-IN" dirty="0" smtClean="0"/>
              <a:t> </a:t>
            </a:r>
            <a:r>
              <a:rPr lang="en-IN" dirty="0" err="1" smtClean="0"/>
              <a:t>શ્વસન</a:t>
            </a:r>
            <a:r>
              <a:rPr lang="en-IN" dirty="0" smtClean="0"/>
              <a:t> </a:t>
            </a:r>
            <a:r>
              <a:rPr lang="en-IN" dirty="0"/>
              <a:t>-</a:t>
            </a:r>
            <a:r>
              <a:rPr lang="en-IN" dirty="0" smtClean="0"/>
              <a:t> </a:t>
            </a:r>
            <a:r>
              <a:rPr lang="en-IN" dirty="0" err="1" smtClean="0"/>
              <a:t>છીછરું</a:t>
            </a:r>
            <a:r>
              <a:rPr lang="en-IN" dirty="0" smtClean="0"/>
              <a:t> </a:t>
            </a:r>
            <a:r>
              <a:rPr lang="en-IN" dirty="0" err="1" smtClean="0"/>
              <a:t>શ્વસન</a:t>
            </a:r>
            <a:r>
              <a:rPr lang="en-IN" dirty="0" smtClean="0"/>
              <a:t> – 500</a:t>
            </a:r>
          </a:p>
          <a:p>
            <a:pPr marL="0" indent="0">
              <a:buNone/>
            </a:pPr>
            <a:r>
              <a:rPr lang="en-IN" dirty="0" smtClean="0"/>
              <a:t>                          -</a:t>
            </a:r>
            <a:r>
              <a:rPr lang="en-IN" dirty="0" err="1" smtClean="0"/>
              <a:t>વક્ષીય</a:t>
            </a:r>
            <a:r>
              <a:rPr lang="en-IN" dirty="0" smtClean="0"/>
              <a:t> </a:t>
            </a:r>
            <a:r>
              <a:rPr lang="en-IN" dirty="0" err="1" smtClean="0"/>
              <a:t>શ્વસન</a:t>
            </a:r>
            <a:r>
              <a:rPr lang="en-IN" dirty="0" smtClean="0"/>
              <a:t> -  1000</a:t>
            </a:r>
          </a:p>
          <a:p>
            <a:pPr marL="0" indent="0">
              <a:buNone/>
            </a:pPr>
            <a:r>
              <a:rPr lang="en-IN" dirty="0" smtClean="0"/>
              <a:t>                          -</a:t>
            </a:r>
            <a:r>
              <a:rPr lang="en-IN" dirty="0" err="1" smtClean="0"/>
              <a:t>ઉદરીય</a:t>
            </a:r>
            <a:r>
              <a:rPr lang="en-IN" dirty="0" smtClean="0"/>
              <a:t> </a:t>
            </a:r>
            <a:r>
              <a:rPr lang="en-IN" dirty="0" err="1" smtClean="0"/>
              <a:t>શ્વસન</a:t>
            </a:r>
            <a:r>
              <a:rPr lang="en-IN" dirty="0" smtClean="0"/>
              <a:t> – 1500</a:t>
            </a:r>
          </a:p>
          <a:p>
            <a:pPr marL="0" indent="0">
              <a:buNone/>
            </a:pPr>
            <a:r>
              <a:rPr lang="en-IN" dirty="0" err="1" smtClean="0"/>
              <a:t>યૌગિક</a:t>
            </a:r>
            <a:r>
              <a:rPr lang="en-IN" dirty="0" smtClean="0"/>
              <a:t> </a:t>
            </a:r>
            <a:r>
              <a:rPr lang="en-IN" dirty="0" err="1" smtClean="0"/>
              <a:t>શ્વસન</a:t>
            </a:r>
            <a:r>
              <a:rPr lang="en-IN" dirty="0" smtClean="0"/>
              <a:t> -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69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676</TotalTime>
  <Words>167</Words>
  <Application>Microsoft Office PowerPoint</Application>
  <PresentationFormat>Custom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 Boardroom</vt:lpstr>
      <vt:lpstr>Slide 1</vt:lpstr>
      <vt:lpstr>ફેફ્સા અને ફેફ્સાથી થતા રોગની યૌગિ કચિકિત્સા </vt:lpstr>
      <vt:lpstr>lungs</vt:lpstr>
      <vt:lpstr>COPD DISEASE</vt:lpstr>
      <vt:lpstr>લક્ષણૉ</vt:lpstr>
      <vt:lpstr>કારણો</vt:lpstr>
      <vt:lpstr>કારણો</vt:lpstr>
      <vt:lpstr>કારણો</vt:lpstr>
      <vt:lpstr> શ્વસન પદ્ધતિ</vt:lpstr>
      <vt:lpstr>COPD યૌગિક ઉપચાર   -આસન</vt:lpstr>
      <vt:lpstr>પ્રાણાયામ</vt:lpstr>
      <vt:lpstr>ષટ્કર્મ</vt:lpstr>
      <vt:lpstr>ધ્યાન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lungs</dc:title>
  <dc:creator>MAA</dc:creator>
  <cp:lastModifiedBy>Dr. Janakisharan Acharya</cp:lastModifiedBy>
  <cp:revision>50</cp:revision>
  <dcterms:created xsi:type="dcterms:W3CDTF">2020-02-05T04:35:45Z</dcterms:created>
  <dcterms:modified xsi:type="dcterms:W3CDTF">2021-04-03T17:24:41Z</dcterms:modified>
</cp:coreProperties>
</file>