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1"/>
  </p:notesMasterIdLst>
  <p:sldIdLst>
    <p:sldId id="256" r:id="rId2"/>
    <p:sldId id="257" r:id="rId3"/>
    <p:sldId id="258" r:id="rId4"/>
    <p:sldId id="261" r:id="rId5"/>
    <p:sldId id="262" r:id="rId6"/>
    <p:sldId id="267" r:id="rId7"/>
    <p:sldId id="268" r:id="rId8"/>
    <p:sldId id="269" r:id="rId9"/>
    <p:sldId id="274" r:id="rId10"/>
    <p:sldId id="270" r:id="rId11"/>
    <p:sldId id="273" r:id="rId12"/>
    <p:sldId id="275" r:id="rId13"/>
    <p:sldId id="276" r:id="rId14"/>
    <p:sldId id="277" r:id="rId15"/>
    <p:sldId id="281" r:id="rId16"/>
    <p:sldId id="278" r:id="rId17"/>
    <p:sldId id="279" r:id="rId18"/>
    <p:sldId id="280" r:id="rId19"/>
    <p:sldId id="271" r:id="rId20"/>
    <p:sldId id="260" r:id="rId21"/>
    <p:sldId id="283" r:id="rId22"/>
    <p:sldId id="285" r:id="rId23"/>
    <p:sldId id="282" r:id="rId24"/>
    <p:sldId id="284" r:id="rId25"/>
    <p:sldId id="287" r:id="rId26"/>
    <p:sldId id="263" r:id="rId27"/>
    <p:sldId id="265" r:id="rId28"/>
    <p:sldId id="272" r:id="rId29"/>
    <p:sldId id="26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BDA"/>
    <a:srgbClr val="FF00FF"/>
    <a:srgbClr val="000000"/>
    <a:srgbClr val="66FF33"/>
    <a:srgbClr val="DD69B4"/>
    <a:srgbClr val="5602EE"/>
    <a:srgbClr val="700E23"/>
    <a:srgbClr val="58D8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EA196-F6C7-494E-A006-619A383DE7F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01580-C820-4B2C-8800-B09563412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870C61-20B7-462A-B238-E0581083C49C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4CCDE-DDDB-47E6-9D83-9FD2CFE41FEF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4E3A4-7CF7-4D6B-AE54-1C243D177507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31D94-BA42-474D-B5E2-35D28326F9CA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B0977A-7566-4B5C-8F7F-2899C0884425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7B6AC4-B18E-4725-8906-7E12B7B5D96F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263A7-3884-4238-A774-303F5502284B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0E88A2-A70D-40A8-8330-05E3EAFF7D62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2B8509-F113-42E4-9E0B-3181BAF0E459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C95542-8B4B-42D4-A151-F7D21AD225EB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F68A38-0438-4BF7-83CD-794F9802502A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5F5504-1A0D-4B4F-B154-582DE4245613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49EA0D-DE34-4163-B3CE-23795CB9A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>
    <p:newsflash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ltGray">
          <a:xfrm>
            <a:off x="685800" y="609600"/>
            <a:ext cx="7772400" cy="1828800"/>
          </a:xfrm>
        </p:spPr>
        <p:txBody>
          <a:bodyPr vert="horz" tIns="0" anchor="t" anchorCtr="0">
            <a:normAutofit fontScale="90000"/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a:bodyPr>
          <a:lstStyle/>
          <a:p>
            <a:pPr algn="ctr"/>
            <a:r>
              <a:rPr lang="hi-IN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राष्ट्रियसंस्कृतमञ्चः, उत्तरप्रदेशः</a:t>
            </a:r>
            <a:r>
              <a:rPr lang="en-US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hi-IN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dirty="0" smtClean="0">
                <a:ln cmpd="dbl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विषयः - सर्वदर्शनसङ्ग्रहपरिचयः</a:t>
            </a:r>
            <a:r>
              <a:rPr lang="en-US" dirty="0" smtClean="0">
                <a:ln cmpd="dbl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dirty="0" smtClean="0">
                <a:ln cmpd="dbl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dirty="0" smtClean="0">
                <a:ln cmpd="dbl">
                  <a:solidFill>
                    <a:srgbClr val="C00000"/>
                  </a:solidFill>
                </a:ln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700" dirty="0" smtClean="0">
                <a:ln cmpd="dbl">
                  <a:solidFill>
                    <a:srgbClr val="C00000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dist="50800" dir="5400000" sx="99000" sy="99000" algn="ctr" rotWithShape="0">
                    <a:srgbClr val="000000">
                      <a:alpha val="62000"/>
                    </a:srgbClr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Assistant Professor/JRF/PGT/TGT Sanskrit Classes</a:t>
            </a:r>
            <a:endParaRPr lang="en-US" sz="2700" dirty="0">
              <a:ln cmpd="dbl">
                <a:solidFill>
                  <a:srgbClr val="C00000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dist="50800" dir="5400000" sx="99000" sy="99000" algn="ctr" rotWithShape="0">
                  <a:srgbClr val="000000">
                    <a:alpha val="62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>
            <a:normAutofit fontScale="92500" lnSpcReduction="10000"/>
            <a:scene3d>
              <a:camera prst="orthographicFront"/>
              <a:lightRig rig="threePt" dir="t"/>
            </a:scene3d>
            <a:sp3d extrusionH="57150">
              <a:extrusionClr>
                <a:srgbClr val="00B050"/>
              </a:extrusionClr>
            </a:sp3d>
          </a:bodyPr>
          <a:lstStyle/>
          <a:p>
            <a:pPr algn="ctr"/>
            <a:r>
              <a:rPr lang="hi-IN" i="1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डॉ० बी उमामहेश्वरी</a:t>
            </a:r>
          </a:p>
          <a:p>
            <a:pPr algn="ctr"/>
            <a:r>
              <a:rPr lang="hi-IN" i="1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सहायिकाचार्या, दर्शनसंकायः,</a:t>
            </a:r>
          </a:p>
          <a:p>
            <a:pPr algn="ctr"/>
            <a:r>
              <a:rPr lang="hi-IN" i="1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श्रीसोमनाथसंस्कृतयुनिवर्सिटी</a:t>
            </a:r>
          </a:p>
          <a:p>
            <a:pPr algn="ctr"/>
            <a:r>
              <a:rPr lang="hi-IN" i="1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वेरावलम्, गुजरातम्।</a:t>
            </a:r>
            <a:endParaRPr lang="en-US" i="1" dirty="0">
              <a:solidFill>
                <a:srgbClr val="161BDA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320C-76E4-4888-82C2-30882CEAA17B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नास्तिकदर्शनानि आचार्याः ग्रन्थाश्च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बौद्धदर्शनम्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भगवान् बुद्धः। 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पिटकत्रयम्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सुत्त-विनय-अभिधम्मपिटकम्।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त्रिरत्नानि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शील-समाधि-प्रज्ञा चेति।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सत्यचतुष्टयम्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दुःखम्, दुःखसमुदायः, दुःखनिरोधः, दुःखनिरोधगामिनी प्रतिपत्(ज्ञानम्)।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नैरत्म्यवादः/ सङ्घातवादः, सन्तानवादश्च।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हीनयानः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वैभाषिक-सौत्रान्तिकौ।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महायानः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योगाचार-माध्यमिकौ।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F85A-E801-4BB1-A0BB-846E6A0D78C9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नास्तिकदर्शनानि आचार्याः ग्रन्थाश्च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hi-IN" b="1" dirty="0" smtClean="0">
                <a:solidFill>
                  <a:schemeClr val="accent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बौद्धानां भेदचतुष्टयम्</a:t>
            </a:r>
          </a:p>
          <a:p>
            <a:pPr algn="ctr"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१.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वैभाषिकाः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संसारस्य सत्यतामङ्गीकुर्वन्ति। (बाह्यार्थप्रत्यक्षवादः)।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२.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सौत्रान्तिकाः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संसारस्य प्रत्यक्षमनङ्गीकुर्वन्ति।(बाह्यार्थानुमेयवादः)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३.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योगाचाराः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संसारस्यासत्यतां निर्वाणस्य च सत्यतामङ्गीकुर्वन्ति।(विज्ञानवादः)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४.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माध्यमिकाः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केवलम् असत्यतामङ्गीकुर्वन्ति। (शून्यवादः)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नागार्जुनः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F85A-E801-4BB1-A0BB-846E6A0D78C9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38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i-IN" b="1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न्याय-वैशेषिकदर्शनयोः परिचयः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पदार्थाः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६/७/१६ (प्रमाणादयः)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प्रवृत्तिः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उद्देश-लक्षण-परीक्षा च।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उद्देशः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नाम्ना वस्तुसङ्कीर्तनम्।</a:t>
            </a: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/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प्रमाणप्रमेयादि।</a:t>
            </a:r>
          </a:p>
          <a:p>
            <a:pPr lvl="1"/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द्रव्यगुणकर्मादि।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लक्षणम्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अव्याप्त्यतिव्याप्त्यसम्भादिदोषत्रयरहितत्त्वे सति असाधारणधर्मः।</a:t>
            </a: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/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सास्नादिमत्त्वम्।</a:t>
            </a:r>
          </a:p>
          <a:p>
            <a:pPr lvl="1"/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गन्धवत्त्वम्।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परीक्षा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लक्षितस्य लक्षणमुपपद्यते न वेति विचारः।</a:t>
            </a: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न्याय-वैशेषिकदर्शनयोः प्रमाणानि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न्यायदर्शने </a:t>
            </a:r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-४ प्रत्यक्ष-अनुमान-उपमान-शब्दाः।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वैशेषिकदर्शने </a:t>
            </a:r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२ प्रत्यक्ष-अनुमाने।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प्रमाणम् – प्रमायाः करणं साधनम्। 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 – यथार्थानुभवज्ञानम्।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करणम् – साधकतमम्।</a:t>
            </a:r>
          </a:p>
          <a:p>
            <a:endParaRPr lang="en-US" dirty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प्रमेयाः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१२ आत्मशरीरादयः।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सिद्धान्ताः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४ सर्वतन्त्रादयः।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अवयवाः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५ प्रतिज्ञादयः।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कथा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वादजल्पवितण्डाश्च।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हेत्वाभासाः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५ सव्यभिचारादयः।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छलम्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३ वाक्छलादयः।</a:t>
            </a:r>
          </a:p>
          <a:p>
            <a:endParaRPr lang="en-US" dirty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जीवात्मपरमात्मनोः भेदः, जीवनानात्वम्।</a:t>
            </a:r>
          </a:p>
          <a:p>
            <a:pPr lvl="2">
              <a:buNone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>
              <a:buFont typeface="Arial" pitchFamily="34" charset="0"/>
              <a:buChar char="•"/>
            </a:pP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सृष्ट्यारम्भकाः परमाणवः, तत्र ईश्वरः निमित्तकारणम्।</a:t>
            </a:r>
          </a:p>
          <a:p>
            <a:pPr lvl="2">
              <a:buFont typeface="Arial" pitchFamily="34" charset="0"/>
              <a:buChar char="•"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>
              <a:buFont typeface="Arial" pitchFamily="34" charset="0"/>
              <a:buChar char="•"/>
            </a:pP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असत्कार्यवादः। असदुत्पद्यते, उत्पन्नं विनश्यतीतिसिद्धान्तः।</a:t>
            </a:r>
          </a:p>
          <a:p>
            <a:pPr lvl="2">
              <a:buFont typeface="Arial" pitchFamily="34" charset="0"/>
              <a:buChar char="•"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>
              <a:buFont typeface="Arial" pitchFamily="34" charset="0"/>
              <a:buChar char="•"/>
            </a:pP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पीलुपाकवादः- वैशेषिकानाम्।</a:t>
            </a:r>
          </a:p>
          <a:p>
            <a:pPr lvl="2">
              <a:buFont typeface="Arial" pitchFamily="34" charset="0"/>
              <a:buChar char="•"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>
              <a:buFont typeface="Arial" pitchFamily="34" charset="0"/>
              <a:buChar char="•"/>
            </a:pP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पिठरपाकवादः- नैयायिकानाम्।</a:t>
            </a:r>
          </a:p>
          <a:p>
            <a:pPr>
              <a:buNone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>
              <a:buNone/>
            </a:pPr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parajita" pitchFamily="34" charset="0"/>
                <a:cs typeface="Aparajita" pitchFamily="34" charset="0"/>
              </a:rPr>
              <a:t>निःश्रेयस-कारणानि, मोक्षश्च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-प्रमेय-संशय-प्रयोजन-दृष्टान्त-सिद्धान्त-अवयव-तर्क-निर्णय-वाद-जल्प-वितण्डा-हेत्वाभास-छल-जाति-निग्रहस्थानानां </a:t>
            </a:r>
            <a:r>
              <a:rPr lang="hi-IN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तत्त्वज्ञानात् </a:t>
            </a:r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निःश्रेयसाधिगमः। न्यायसूत्रम् – १.१.१</a:t>
            </a:r>
          </a:p>
          <a:p>
            <a:endParaRPr lang="hi-IN" sz="2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धर्मविशेषप्रसूतात् द्रव्य-गुण-कर्म-सामान्य-विशेष-समवायानां पदार्थानां साधर्म्य-वैधर्म्य-</a:t>
            </a:r>
            <a:r>
              <a:rPr lang="hi-IN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तत्त्वज्ञानात् </a:t>
            </a:r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निःश्रेयसाधिगमः।</a:t>
            </a:r>
          </a:p>
          <a:p>
            <a:endParaRPr lang="hi-IN" sz="2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दुःख-जन्म-प्रवृत्ति-दोष-मिथ्याज्ञानानाम् उत्तरोत्तरापाये तदनन्तर-अपायात् </a:t>
            </a:r>
            <a:r>
              <a:rPr lang="hi-IN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अपवर्गः</a:t>
            </a:r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endParaRPr lang="hi-IN" sz="2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तदभावे संयोगाभावोऽप्रादुर्भावश्च </a:t>
            </a:r>
            <a:r>
              <a:rPr lang="hi-IN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मोक्षः</a:t>
            </a:r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i-IN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मुख्यग्रन्थाः  ग्रन्थकाराश्च</a:t>
            </a:r>
            <a:endParaRPr lang="en-US" dirty="0">
              <a:solidFill>
                <a:schemeClr val="tx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न्यायसूचीनिबन्धः (सर्वतन्त्रस्वतन्त्रः) – </a:t>
            </a:r>
            <a:r>
              <a:rPr lang="hi-IN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वाचस्पतिमिश्रः</a:t>
            </a:r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endParaRPr lang="hi-IN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तात्पर्यटीकापरिशुद्धिः, न्यायकुसुमाञ्जलिः, आत्मतत्त्वविवेकः – </a:t>
            </a:r>
            <a:r>
              <a:rPr lang="hi-IN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उदयनाचार्यः।</a:t>
            </a:r>
          </a:p>
          <a:p>
            <a:endParaRPr lang="hi-IN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न्यायमञ्जरी - </a:t>
            </a:r>
            <a:r>
              <a:rPr lang="hi-IN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जयन्तभट्टः</a:t>
            </a:r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।</a:t>
            </a: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न्यायसारः - </a:t>
            </a:r>
            <a:r>
              <a:rPr lang="hi-IN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भासर्वज्ञः</a:t>
            </a:r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endParaRPr lang="hi-IN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पदा.ध.सङ्ग्रहस्योपरि व्योमवतीटीका –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व्योमशिवाचार्यः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(श २)</a:t>
            </a: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किरणावली -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उदयनाचार्यः</a:t>
            </a: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न्यायकन्दली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श्रीधराचार्यः</a:t>
            </a: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लीलावती –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श्रीवत्सः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एताः चतस्रः प्रशस्तपादभाष्यस्य व्याख्यात्मकग्रन्थाः।</a:t>
            </a:r>
          </a:p>
          <a:p>
            <a:endParaRPr lang="hi-IN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6400" y="457200"/>
            <a:ext cx="8229600" cy="5715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तत्त्वचिन्तामणिः	- श्रीमन्महामहोपाध्यायः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गङ्गेशोपाध्यायः 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नव्यन्यायस्य मौलिकोऽयं ग्रन्थः प्रमाणनिरूपणेनात्यन्तप्रसिद्धः।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न्यायसिद्धान्तसारः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वासुदेवमिश्रः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प्रकाशटीका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रुचिदत्तमिश्रः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तत्त्वदीधितिः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श्रीमद्रघुनाथशिरोमणिः।</a:t>
            </a:r>
          </a:p>
          <a:p>
            <a:pPr>
              <a:buNone/>
            </a:pPr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दीधितिटीका – जागदीशी-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श्रीमज्जगदीशतर्कालङ्कारभट्टाचार्यः।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शब्दशक्तिप्रकाशिका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श्रीमज्जगदीशतर्कालङ्कारभट्टाचार्यः।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गदाधरी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श्रीमद्गदाधरभट्टाचार्यः ।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न्यायलीलावती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वल्लभाचार्यः ।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तार्किकरक्षा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वरदराजमिश्रः ।</a:t>
            </a: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तर्कामृतम्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जगदीशभट्टाचार्यः।</a:t>
            </a:r>
          </a:p>
          <a:p>
            <a:endParaRPr lang="en-US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sz="2800" dirty="0" smtClean="0">
                <a:solidFill>
                  <a:schemeClr val="accent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पञ्चविंशतितत्त्वानि</a:t>
            </a:r>
            <a:endParaRPr lang="en-US" sz="2800" dirty="0">
              <a:solidFill>
                <a:schemeClr val="accent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34743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FD49-0460-430C-A8AB-97D623B1F9F3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दृशिर् – प्रेक्षणे इत्यस्माद्धातोः भावकरणयोः ल्युट् प्रत्यते कृते निष्पन्नो भवति दर्शनशब्दः।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endParaRPr lang="hi-IN" dirty="0" smtClean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दृश्यते अनेन इति दर्शनम्।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येन साधनेन वस्तुतत्त्वं</a:t>
            </a:r>
            <a:r>
              <a:rPr lang="en-US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यथार्थतत्त्वं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ज्ञायते तद्दर्शनम्।</a:t>
            </a:r>
          </a:p>
          <a:p>
            <a:pPr>
              <a:buNone/>
            </a:pPr>
            <a:endParaRPr lang="hi-IN" dirty="0" smtClean="0">
              <a:solidFill>
                <a:srgbClr val="161BDA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तत्त्वज्ञानसाधनं शास्त्रं दर्शनम्।</a:t>
            </a:r>
          </a:p>
          <a:p>
            <a:endParaRPr lang="en-US" dirty="0" smtClean="0">
              <a:solidFill>
                <a:srgbClr val="5602EE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5602EE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“निर्वर्णनं तु निध्यानं दर्शनालोकवीक्षणम्” इत्यादयः।</a:t>
            </a: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दर्शनशब्दव्युत्पत्तिः</a:t>
            </a:r>
            <a:endParaRPr lang="en-US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DF00A-197D-4CD1-961E-402127053A91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03920" cy="6400800"/>
          </a:xfrm>
        </p:spPr>
        <p:txBody>
          <a:bodyPr>
            <a:normAutofit/>
          </a:bodyPr>
          <a:lstStyle/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प्रमाणम्</a:t>
            </a: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३ त्रिविधम्।</a:t>
            </a: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गुणाः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३ सत्त्व-रज-स्तमांसि।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पुरुषः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साक्षिमात्रः, पुष्करपलाशवन्निर्लेपः, बहवः पुरुषाः।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प्रकृतिः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पुरुषस्य भोगापवर्गप्रदात्री।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सत्कार्यवादः, वास्तववादः, परिणामवादः, सदसत्ख्यातिवादश्च।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मोक्षः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त्रिविधदुःखात्यन्तिकीनिवृत्तिः।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निरीश्वरवादिदर्शनम्।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मुक्तिः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२, जीवन्मुक्तिः, विदेहमुक्तिश्च।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956B-0BBF-4195-A02C-38180873AD3E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03920" cy="6400800"/>
          </a:xfrm>
        </p:spPr>
        <p:txBody>
          <a:bodyPr>
            <a:normAutofit/>
          </a:bodyPr>
          <a:lstStyle/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योगः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२ सम्प्रज्ञातः असम्प्रज्ञातश्च। समाध्यर्थः। </a:t>
            </a:r>
            <a:r>
              <a:rPr lang="hi-IN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(सवितर्क-निर्वितर्क, सविचार-निर्विचारसमाधयः सम्प्रज्ञातान्तर्गताः।)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योगाङ्गानि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-८ यम-नियमा-सन-प्राणायाम-प्रत्याहार-धारणा-ध्यान-समाधयः।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क्लेशकर्म...............विशेषः ।</a:t>
            </a:r>
          </a:p>
          <a:p>
            <a:endParaRPr lang="hi-IN" dirty="0" smtClean="0">
              <a:solidFill>
                <a:schemeClr val="accent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मुक्तिः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२, जीवन्मुक्तिः, विदेहमुक्तिश्च।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त्रैतवादः (ईश्वरः,जीवः, प्रकृतिश्चेति)। सेश्वरसाङ्ख्यम्।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956B-0BBF-4195-A02C-38180873AD3E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0392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साङ्ख्य/योगमुख्यग्रन्थाः ग्रन्थकाराश्च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आसुरिः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कपिलमुनेः साक्षाच्छिष्यः।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पञ्चाशिखाचार्यः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षष्टितन्त्रम्।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शिवानन्दः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साङ्ख्यविवेचनम्।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 गौडपादाचार्यः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युक्तिपदभाष्यम्।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अनिरुद्धः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साङ्ख्यसूत्रवृत्तिः।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महादेवः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साङ्ख्यसूत्रवृत्तिसारः।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नागेशः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लघुसाङ्ख्यसूत्रवृत्तिः।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विज्ञानभिक्षुः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साङ्ख्यसारः।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नारायणतीर्थः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साङ्ख्यचन्द्रिका।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भावगणेशः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साङ्ख्यतत्त्वयाथार्थ्यदीपनम्,सर्वोपकारिणी टीका, साङ्ख्यसूत्रविवरणम्, योगवृत्तिश्च।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तत्त्ववार्तिकम्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विज्ञानभिक्षुः।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रामानन्दः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योगचन्द्रिका।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सदाशिवेन्द्रसरस्वतीमहाभागः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योगसुधाकरः।</a:t>
            </a:r>
          </a:p>
          <a:p>
            <a:pPr>
              <a:buFont typeface="Wingdings" pitchFamily="2" charset="2"/>
              <a:buChar char="Ø"/>
            </a:pPr>
            <a:endParaRPr lang="hi-IN" dirty="0" smtClean="0">
              <a:solidFill>
                <a:schemeClr val="accent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956B-0BBF-4195-A02C-38180873AD3E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03920" cy="6400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dirty="0" smtClean="0">
                <a:solidFill>
                  <a:srgbClr val="FF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पूर्वमीमांसादर्शनम्/ द्वादशलक्षणी 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देवता -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मन्त्रमयी, क्रियापरः सर्वो वेदः।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प्रमाणानि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५ गुरूणां मते।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६ भाट्टानां मते एवं अ.वेदान्तमते च।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शब्दप्रमाणम्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२ पौरुषेयम् अपौरुषेयञ्च।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८ अष्टौ प्राभाकरगुरोः मते। ५ भाट्टमते, मिश्रमते ब्रह्मैवकेवलं पदार्थः।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प्रामाण्यवादः, अख्यातवादः,वास्तववादश्च।</a:t>
            </a: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कर्म/धर्मः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क्रियाप्रवर्तकवचनविशेषः।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मुक्तिः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धर्मस्य निष्कामतया आचरणेन अन्तःकरणशुद्ध्या क्रमेण ब्रह्मात्मैक्यज्ञानेन कैवल्यमिति। प्रपञ्चसम्बन्धविलयो मोक्षः।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956B-0BBF-4195-A02C-38180873AD3E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03920" cy="6400800"/>
          </a:xfrm>
        </p:spPr>
        <p:txBody>
          <a:bodyPr>
            <a:normAutofit/>
          </a:bodyPr>
          <a:lstStyle/>
          <a:p>
            <a:pPr algn="ctr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उत्तरमीमांसा/वेदान्तदर्शनम्</a:t>
            </a:r>
          </a:p>
          <a:p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ब्रह्म - 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२ सगुणब्रह्म निर्गुणब्रह्म च। </a:t>
            </a:r>
          </a:p>
          <a:p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माया – 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सदसद्विलक्षणा अनिर्वचनीया ब्रह्मणः शक्तिः।</a:t>
            </a:r>
          </a:p>
          <a:p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जीवः – अन्तःकरणावच्छिन्नं चैतन्यमेव।</a:t>
            </a:r>
          </a:p>
          <a:p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ईश्वरः – 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निर्विशेषं ब्रह्म मायोपाध्यवच्छिन्नं सद्यदा सविशेषब्रह्मत्वमुपैति तदा स ईश्वरः।</a:t>
            </a:r>
          </a:p>
          <a:p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अद्वैतवादः, अभासवादः,प्रतिबिम्बवादः, जीवैक्यवादः विवर्तवादश्च।</a:t>
            </a:r>
            <a:r>
              <a:rPr lang="hi-IN" sz="1800" dirty="0" smtClean="0">
                <a:solidFill>
                  <a:schemeClr val="accent3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(स्वस्वरूपाऽपरित्यागेन स्वरूपान्तरप्रदर्शकत्वम्।)</a:t>
            </a:r>
          </a:p>
          <a:p>
            <a:endParaRPr lang="hi-IN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आरम्भवादः कणभक्षपक्षः सङ्घातवादस्तु भदन्तपक्षः।</a:t>
            </a:r>
          </a:p>
          <a:p>
            <a:pPr algn="ctr">
              <a:buNone/>
            </a:pP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साङ्ख्यादिपक्षः परिणामवादो वेदान्तपक्षस्तु विवर्तवादः॥</a:t>
            </a:r>
          </a:p>
          <a:p>
            <a:endParaRPr lang="en-US" sz="24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956B-0BBF-4195-A02C-38180873AD3E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03920" cy="6400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मीमांसाग्रन्थाः ग्रन्थकाराश्च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कुमारिलभट्टः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श्लोकवार्तिकम्, तन्त्रवार्तिकञ्च।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प्रभाकरमिश्रः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बृहती टीका।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माधवाचार्यः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जैमिनीयन्यायमाला।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आपदेवः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मीमांसान्यायप्रकाशः।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अर्थसङ्ग्रहः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लौगाक्षिभास्करः।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कृष्णयज्वा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मीमांसा-परिभाषा।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पञ्चापादिका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पद्मपादाचार्यः।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वाचस्पतिमिश्रः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भामतीटीका।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प्रकाशात्मयतिः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पञ्चपादिकाविवरणम्।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शङ्कराचार्यः 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विवेकचूडामणिः।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पञ्चदशी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विद्यारण्यमुनिः।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मधुसूदनसरस्वती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अद्वैतसिद्धिः।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अप्पयदीक्षितः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सिद्धान्तलेशसङ्ग्रहः।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धर्मराजाध्वरीन्द्रः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वेदान्तपरिभाषा।</a:t>
            </a: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सदानन्दयतिः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</a:t>
            </a:r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वेदान्तसारः ।</a:t>
            </a:r>
            <a:r>
              <a:rPr lang="hi-IN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इत्यादयः।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956B-0BBF-4195-A02C-38180873AD3E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i-IN" sz="24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आत्मख्यातिरसत्ख्यातिरख्यातिः ख्यातिरन्यथा।</a:t>
            </a:r>
          </a:p>
          <a:p>
            <a:pPr algn="ctr">
              <a:buNone/>
            </a:pPr>
            <a:r>
              <a:rPr lang="hi-IN" sz="24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तथाऽनिर्वचनीयख्यातिरित्येतत्ख्यातिपञ्चकम्॥</a:t>
            </a:r>
          </a:p>
          <a:p>
            <a:endParaRPr lang="hi-IN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आत्मख्यातिः – सौत्रान्तिक-वैभाषिक-योगाचार-बौद्धानाम्।</a:t>
            </a:r>
          </a:p>
          <a:p>
            <a:pPr>
              <a:buNone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असत्ख्यातिः – शून्यवादि-माध्यमिकबौद्धानाम्।</a:t>
            </a:r>
          </a:p>
          <a:p>
            <a:pPr>
              <a:buNone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अख्यातिः – प्राभाकरमीमांसकानाम्।</a:t>
            </a:r>
          </a:p>
          <a:p>
            <a:pPr>
              <a:buNone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अन्यथाख्यातिः – नैयायिक-भाट्टमीमांसकानाम्।</a:t>
            </a:r>
          </a:p>
          <a:p>
            <a:pPr>
              <a:buNone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अनिर्वचनीयख्यातिः – अद्वैतवेदान्तिनाम्।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ख्यातिवादः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D98C-0439-4EE7-9C29-628EA9C2A590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i-IN" dirty="0" smtClean="0">
                <a:solidFill>
                  <a:srgbClr val="700E2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प्रत्यक्षमेकं चार्वाकाः कणादस्सौगताः पुनः।</a:t>
            </a:r>
          </a:p>
          <a:p>
            <a:pPr algn="ctr">
              <a:buNone/>
            </a:pPr>
            <a:r>
              <a:rPr lang="hi-IN" dirty="0" smtClean="0">
                <a:solidFill>
                  <a:srgbClr val="700E2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अनुमानञ्च तच्चाथ साङ्ख्याः शाब्दञ्च ते अपि॥</a:t>
            </a:r>
          </a:p>
          <a:p>
            <a:pPr algn="ctr">
              <a:buNone/>
            </a:pPr>
            <a:r>
              <a:rPr lang="hi-IN" dirty="0" smtClean="0">
                <a:solidFill>
                  <a:srgbClr val="700E2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न्यायैकदेशिनोप्येवमुपमानञ्च केचन।</a:t>
            </a:r>
          </a:p>
          <a:p>
            <a:pPr algn="ctr">
              <a:buNone/>
            </a:pPr>
            <a:r>
              <a:rPr lang="hi-IN" dirty="0" smtClean="0">
                <a:solidFill>
                  <a:srgbClr val="700E2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अर्थापत्त्या सहैतानि चत्वार्याह प्रभाकरः॥</a:t>
            </a:r>
          </a:p>
          <a:p>
            <a:pPr algn="ctr">
              <a:buNone/>
            </a:pPr>
            <a:r>
              <a:rPr lang="hi-IN" dirty="0" smtClean="0">
                <a:solidFill>
                  <a:srgbClr val="700E2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अभावषष्ठान्येतानि भाट्टवेदान्तिनस्तथा।</a:t>
            </a:r>
          </a:p>
          <a:p>
            <a:pPr algn="ctr">
              <a:buNone/>
            </a:pPr>
            <a:r>
              <a:rPr lang="hi-IN" dirty="0" smtClean="0">
                <a:solidFill>
                  <a:srgbClr val="700E2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सम्भवैतिह्ययुक्तानि तानि पौराणिका जगुः॥</a:t>
            </a:r>
          </a:p>
          <a:p>
            <a:pPr algn="ctr">
              <a:buNone/>
            </a:pPr>
            <a:r>
              <a:rPr lang="hi-IN" sz="1600" dirty="0" smtClean="0">
                <a:solidFill>
                  <a:srgbClr val="161BDA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(मानसोल्लासः – सुरेश्वराचार्यः, श्लो-१७-१९)</a:t>
            </a:r>
          </a:p>
          <a:p>
            <a:pPr algn="ctr">
              <a:buNone/>
            </a:pPr>
            <a:endParaRPr lang="en-US" sz="1600" dirty="0">
              <a:solidFill>
                <a:srgbClr val="161BDA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प्रामाणिकश्लोकाः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D61FF-CF51-4707-81CD-4FF0AF9D73DC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प्रत्यक्षम् एकम् – चार्वाकाः।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प्रत्यक्षमनुमानञ्चेति द्वे – कणादसुगतौ।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प्रत्यक्षानुमानागमाः त्रीणि – साङ्ख्य-योग-जैन,नैयायिकैकदेशिनश्च।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प्रत्यक्षानुमानोपमानशब्दाः चत्वारि – नैयायिकाः।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प्रत्यक्षानुमानोपमानशब्दार्थापत्तयः  पञ्च – प्रभाकरगुरुः।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प्रत्यक्षानुमानोपमानशब्दार्थापत्त्यनुपलब्धयः षट् – भाट्ट-वेदान्तिनः।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प्रत्यक्षानुमानोपमानशब्दार्थापत्त्यनुपलब्धिसम्भवैतिह्यानि अष्टौ- पौराणिकाः।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दर्शनेषु प्रमाणानि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8AEDE-D7B1-4C79-925C-0AFCE309647C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hi-IN" sz="5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धन्यवादाः</a:t>
            </a:r>
            <a:endParaRPr lang="en-US" sz="5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A2F07-1EDE-4174-96E8-3DCC69549E9D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rgbClr val="DD69B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धर्मार्थकाममोक्षेति पुरुषार्थचतुष्टये प्रोक्तं मोक्षं, मानवस्य परमलक्ष्यसिद्धिं प्राप्तुं मार्गदर्शकानि दर्शनानि।</a:t>
            </a:r>
            <a:r>
              <a:rPr lang="en-US" dirty="0" smtClean="0">
                <a:solidFill>
                  <a:srgbClr val="DD69B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dirty="0" smtClean="0">
                <a:solidFill>
                  <a:srgbClr val="DD69B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अमन्त्रम)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आध्यात्मिक-आधिभौतिक-आधिदैविकेति त्रिविधदुःखानाम् आत्यन्तिकतया निवारणसाधनानि।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जीवात्म-परमात्मनोः एकत्वप्रतिपादनम्।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प्रमाणैरेव वस्तुसिद्धिः, तादृशप्रमाणानां स्पष्टज्ञानार्थम्।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दर्शनानां प्रयोजनम्</a:t>
            </a:r>
            <a:endParaRPr lang="en-US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5C317-B9A7-46FC-AD32-AA0B924FD2D3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वैदिकदर्शनानि			अवैदिकदर्शनानि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आस्तिकदर्शनानि (६)		नास्तिकदर्शनानि (३)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न्या,वै, सां,यो,पू.मी,उ.मी		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चा. बौ. जै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१. गौतमः, २ कणादः, ३ कपिलः,		बृह., बुद्धः, ऋषभः 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४ पतञ्जलिः, ५ जैमिनिः, ६ व्यासः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दर्शनानां भेदाः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1752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1371600" y="1905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6096794" y="1904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838200" y="30480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1066800" y="32004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1257300" y="30861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71600" y="29718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71600" y="29718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71600" y="2971800"/>
            <a:ext cx="2057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5943600" y="30480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6172994" y="32758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6200000" flipH="1">
            <a:off x="6400800" y="30480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4AB8-AA84-451D-818A-2D4116E826B7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भाष्याणि भाष्यकाराश्च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308E-194C-4BB0-847A-F781BB2095E5}" type="datetime1">
              <a:rPr lang="en-US" smtClean="0"/>
              <a:pPr/>
              <a:t>4/6/2021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914401"/>
          <a:ext cx="79248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526315"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दर्शनम्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भाष्यनाम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भाष्यकारः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व्याख्या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व्याख्याकारः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908434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वैशेषिक/कणादर्शनम्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प्रशस्तपादभाष्यम्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प्रशस्तपादः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न्या.कन्द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श्रीधराचार्यः</a:t>
                      </a:r>
                      <a:endParaRPr lang="en-US" dirty="0"/>
                    </a:p>
                  </a:txBody>
                  <a:tcPr/>
                </a:tc>
              </a:tr>
              <a:tr h="908434"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7030A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न्याय/अक्षपाददर्शनम्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7030A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वात्स्यायनभाष्यम्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7030A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वात्स्यायनः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7030A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वार्तिकम्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7030A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उद्योतकरः</a:t>
                      </a:r>
                      <a:endParaRPr lang="en-US" dirty="0"/>
                    </a:p>
                  </a:txBody>
                  <a:tcPr/>
                </a:tc>
              </a:tr>
              <a:tr h="2076417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साङ्ख्य/कपिलदर्शनम्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साङ्ख्यप्रवचनभाष्यम्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विज्ञानभिक्षुः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साङ्ख्यकारिका</a:t>
                      </a: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साङ्ख्यतत्त्वकौमुदी,</a:t>
                      </a: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माठरवृत्तिः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ईश्वरकृष्णः</a:t>
                      </a: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वाचस्पतिमिश्रः</a:t>
                      </a: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माठराचार्यः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भाष्याणि भाष्यकाराश्च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6904-98AC-4253-9420-2E039D5D5856}" type="datetime1">
              <a:rPr lang="en-US" smtClean="0"/>
              <a:pPr/>
              <a:t>4/6/2021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6800" y="990600"/>
          <a:ext cx="7162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560"/>
                <a:gridCol w="1432560"/>
                <a:gridCol w="1432560"/>
                <a:gridCol w="1432560"/>
                <a:gridCol w="1432560"/>
              </a:tblGrid>
              <a:tr h="611653"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दर्शनम्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भाष्यनाम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भाष्यकारः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व्याख्या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व्याख्याकारः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960643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योगदर्शनम्/ पातञ्जलदर्शनम्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व्यासभाष्यम्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वेदव्यासः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योग(तत्त्व)वार्तिकम्</a:t>
                      </a: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तत्त्ववैशारदीवृत्तिः</a:t>
                      </a: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भोजवृत्तिः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वाचस्पतिमिश्रः</a:t>
                      </a:r>
                    </a:p>
                    <a:p>
                      <a:endParaRPr lang="hi-IN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विज्ञानभिक्षुः</a:t>
                      </a:r>
                    </a:p>
                    <a:p>
                      <a:endParaRPr lang="hi-IN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भोजराजः</a:t>
                      </a:r>
                      <a:endParaRPr lang="en-US" dirty="0"/>
                    </a:p>
                  </a:txBody>
                  <a:tcPr/>
                </a:tc>
              </a:tr>
              <a:tr h="1228452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पूर्वमीमांसा/जैमिनि/कर्ममीमांसादर्शनम्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शाबरभाष्यम्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शबरस्वामी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वृत्तिकारः</a:t>
                      </a:r>
                    </a:p>
                    <a:p>
                      <a:endParaRPr lang="hi-IN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श्लोकवार्तिकम्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उपवर्षाचार्यः</a:t>
                      </a:r>
                    </a:p>
                    <a:p>
                      <a:endParaRPr lang="hi-IN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कुमारिलभट्टः</a:t>
                      </a:r>
                      <a:endParaRPr lang="en-US" dirty="0"/>
                    </a:p>
                  </a:txBody>
                  <a:tcPr/>
                </a:tc>
              </a:tr>
              <a:tr h="1228452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उत्तर/ज्ञानमीमांसा/वेदान्तदर्शनम्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शाङ्करभाष्यम्/शारीरकमीमांसाभाष्यम्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आदिशङ्कराचार्यः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594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साम्प्रदायिकवेदान्तदर्शनानि आचार्याश्च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848C-E301-4410-BD30-D6EF55492B21}" type="datetime1">
              <a:rPr lang="en-US" smtClean="0"/>
              <a:pPr/>
              <a:t>4/6/2021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914400"/>
          <a:ext cx="7620000" cy="4638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549605"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दर्शनम्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भाष्यनाम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भाष्यकारः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dirty="0" smtClean="0">
                          <a:solidFill>
                            <a:srgbClr val="FFFF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वादः/मतम्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964453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रामानुजवेदान्तः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श्रीभाष्यम्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श्रीरामानुजाचार्यः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विशिष्टाद्वैतवादः</a:t>
                      </a:r>
                      <a:endParaRPr lang="en-US" dirty="0"/>
                    </a:p>
                  </a:txBody>
                  <a:tcPr/>
                </a:tc>
              </a:tr>
              <a:tr h="1076742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निम्बार्कदर्शनम्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वेदान्तपारिजातसौरभम्, दशश्लोकी</a:t>
                      </a:r>
                      <a:r>
                        <a:rPr lang="en-US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निम्बार्कतत्वप्रकाशः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निम्बार्काचार्यः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द्वैताद्वैतवादः</a:t>
                      </a:r>
                      <a:endParaRPr lang="en-US" dirty="0"/>
                    </a:p>
                  </a:txBody>
                  <a:tcPr/>
                </a:tc>
              </a:tr>
              <a:tr h="948632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माध्व/पूर्णप्रज्ञदर्शनम्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पूर्णप्रज्ञभाष्यम्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माध्वाचार्यः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द्वैतवादः</a:t>
                      </a:r>
                      <a:endParaRPr lang="en-US" dirty="0"/>
                    </a:p>
                  </a:txBody>
                  <a:tcPr/>
                </a:tc>
              </a:tr>
              <a:tr h="549605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वल्लभदर्शनम्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अणुभाष्यम्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वल्लभाचार्यः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शुद्धाद्वैतवादः</a:t>
                      </a:r>
                      <a:endParaRPr lang="en-US" dirty="0"/>
                    </a:p>
                  </a:txBody>
                  <a:tcPr/>
                </a:tc>
              </a:tr>
              <a:tr h="549605"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भेदाभेददर्शनम्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भास्करभाष्यम्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भास्कराचार्यः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भेदाभेदवादः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नास्तिकदर्शनानि 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Font typeface="Wingdings" pitchFamily="2" charset="2"/>
              <a:buChar char="v"/>
            </a:pPr>
            <a:r>
              <a:rPr lang="hi-IN" dirty="0" smtClean="0">
                <a:solidFill>
                  <a:srgbClr val="DD69B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चार्वाक/लोकायतदर्शनम् – बृहस्पतिः। 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स्वभाववादः, (तर्क)बुद्धिवादः, वैतण्डिकत्ववादः।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प्रमाणानि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प्रत्यक्षमेकम्।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तत्त्वानि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४ पृथिव्यप्तेजोवायुरिति।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पुरुषार्थः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काम एव।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जीवः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शरीरमेव।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ईश्वरस्य कापि सत्ता नास्ति।</a:t>
            </a:r>
          </a:p>
          <a:p>
            <a:pPr>
              <a:buFont typeface="Wingdings" pitchFamily="2" charset="2"/>
              <a:buChar char="q"/>
            </a:pPr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अपवर्गः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मरणमेव।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172B-6915-471A-AB3B-0459359AF954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304800"/>
            <a:ext cx="850392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i-IN" sz="3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नास्तिकदर्शनानि आचार्याः ग्रन्थाश्च</a:t>
            </a:r>
          </a:p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२. जैन/आर्हतदर्शनम्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तीर्थङ्कराः(२४), १. ऋषभदेवः, पार्श्वनाथमहावीरौ अन्तिमौ।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स्याद्वादः, सप्तभङ्गीनयः, नयवादः।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७ आस्रवः,बन्धः,संवरः, निर्जरा,मोक्षः,जीवः,अजीवश्च।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मोक्षः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सम्यग्दर्शनम्, सम्यग्ज्ञानम्, सम्यक्चारित्रञ्च मोक्षहेतवः।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ग्रन्थाः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उमास्वामि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तत्त्वार्थसूत्रम्, तत्त्वार्थाधिगमः।</a:t>
            </a:r>
          </a:p>
          <a:p>
            <a:pPr lvl="1"/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देवनन्दिमहाभागः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सर्वार्थसिद्धिः।</a:t>
            </a:r>
          </a:p>
          <a:p>
            <a:pPr lvl="1"/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समन्तभद्रः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गन्धहस्तीभाष्यम्।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कुन्दकुन्दाचार्यः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चतुरशीतिः ग्रन्थाः, नियमसारः, पञ्चास्तिकायसारः, समयसारः, प्रवचनसारश्च।</a:t>
            </a:r>
          </a:p>
          <a:p>
            <a:pPr>
              <a:buFont typeface="Wingdings" pitchFamily="2" charset="2"/>
              <a:buChar char="q"/>
            </a:pPr>
            <a:r>
              <a:rPr lang="hi-IN" b="1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हरिभद्रः</a:t>
            </a:r>
            <a:r>
              <a:rPr lang="hi-IN" dirty="0" smtClean="0">
                <a:solidFill>
                  <a:srgbClr val="66FF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षड्दर्शनसमुच्चयः।</a:t>
            </a:r>
          </a:p>
          <a:p>
            <a:pPr>
              <a:buFont typeface="Wingdings" pitchFamily="2" charset="2"/>
              <a:buChar char="q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172B-6915-471A-AB3B-0459359AF954}" type="datetime1">
              <a:rPr lang="en-US" smtClean="0"/>
              <a:pPr/>
              <a:t>4/6/2021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1170</TotalTime>
  <Words>1025</Words>
  <Application>Microsoft Office PowerPoint</Application>
  <PresentationFormat>On-screen Show (4:3)</PresentationFormat>
  <Paragraphs>360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Concourse</vt:lpstr>
      <vt:lpstr>राष्ट्रियसंस्कृतमञ्चः, उत्तरप्रदेशः,  विषयः - सर्वदर्शनसङ्ग्रहपरिचयः  Assistant Professor/JRF/PGT/TGT Sanskrit Classes</vt:lpstr>
      <vt:lpstr>दर्शनशब्दव्युत्पत्तिः</vt:lpstr>
      <vt:lpstr>दर्शनानां प्रयोजनम्</vt:lpstr>
      <vt:lpstr>दर्शनानां भेदाः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न्याय-वैशेषिकदर्शनयोः प्रमाणानि</vt:lpstr>
      <vt:lpstr>Slide 14</vt:lpstr>
      <vt:lpstr>Slide 15</vt:lpstr>
      <vt:lpstr>निःश्रेयस-कारणानि, मोक्षश्च</vt:lpstr>
      <vt:lpstr>मुख्यग्रन्थाः  ग्रन्थकाराश्च</vt:lpstr>
      <vt:lpstr>Slide 18</vt:lpstr>
      <vt:lpstr>पञ्चविंशतितत्त्वानि</vt:lpstr>
      <vt:lpstr>Slide 20</vt:lpstr>
      <vt:lpstr>Slide 21</vt:lpstr>
      <vt:lpstr>Slide 22</vt:lpstr>
      <vt:lpstr>Slide 23</vt:lpstr>
      <vt:lpstr>Slide 24</vt:lpstr>
      <vt:lpstr>Slide 25</vt:lpstr>
      <vt:lpstr>ख्यातिवादः</vt:lpstr>
      <vt:lpstr>प्रामाणिकश्लोकाः</vt:lpstr>
      <vt:lpstr>दर्शनेषु प्रमाणानि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दर्शनशास्त्रपरिचयः</dc:title>
  <dc:creator>AC</dc:creator>
  <cp:lastModifiedBy>AC</cp:lastModifiedBy>
  <cp:revision>259</cp:revision>
  <dcterms:created xsi:type="dcterms:W3CDTF">2020-05-22T10:55:02Z</dcterms:created>
  <dcterms:modified xsi:type="dcterms:W3CDTF">2021-04-06T12:27:44Z</dcterms:modified>
</cp:coreProperties>
</file>