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3"/>
  </p:notesMasterIdLst>
  <p:sldIdLst>
    <p:sldId id="256" r:id="rId2"/>
    <p:sldId id="378" r:id="rId3"/>
    <p:sldId id="388" r:id="rId4"/>
    <p:sldId id="258" r:id="rId5"/>
    <p:sldId id="395" r:id="rId6"/>
    <p:sldId id="391" r:id="rId7"/>
    <p:sldId id="393" r:id="rId8"/>
    <p:sldId id="381" r:id="rId9"/>
    <p:sldId id="390" r:id="rId10"/>
    <p:sldId id="397" r:id="rId11"/>
    <p:sldId id="394" r:id="rId12"/>
    <p:sldId id="398" r:id="rId13"/>
    <p:sldId id="384" r:id="rId14"/>
    <p:sldId id="399" r:id="rId15"/>
    <p:sldId id="400" r:id="rId16"/>
    <p:sldId id="261" r:id="rId17"/>
    <p:sldId id="401" r:id="rId18"/>
    <p:sldId id="402" r:id="rId19"/>
    <p:sldId id="403" r:id="rId20"/>
    <p:sldId id="387" r:id="rId21"/>
    <p:sldId id="3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D2AAF0-7997-4E75-A7A1-B1A61A31E906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F17674-5FFC-42FB-8645-45C01B94B205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शौचम्</a:t>
          </a:r>
          <a:endParaRPr lang="en-US" dirty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4682B124-4826-432D-B565-17950BF322CE}" type="parTrans" cxnId="{B06B64AD-29F4-46D0-A756-BC431EBE9384}">
      <dgm:prSet/>
      <dgm:spPr/>
      <dgm:t>
        <a:bodyPr/>
        <a:lstStyle/>
        <a:p>
          <a:endParaRPr lang="en-US"/>
        </a:p>
      </dgm:t>
    </dgm:pt>
    <dgm:pt modelId="{FD8B8ED6-10C7-4F3B-96B0-5F0FF5B27DB9}" type="sibTrans" cxnId="{B06B64AD-29F4-46D0-A756-BC431EBE9384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F8C1D614-4925-4707-A310-A29430DEC8F0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सन्तेषः</a:t>
          </a:r>
          <a:endParaRPr lang="en-US" dirty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11654E51-36BE-4D56-9CB1-E9C8F0D9D9D6}" type="parTrans" cxnId="{195F53C7-B1C6-4647-8CFF-2BE8852AC7AE}">
      <dgm:prSet/>
      <dgm:spPr/>
      <dgm:t>
        <a:bodyPr/>
        <a:lstStyle/>
        <a:p>
          <a:endParaRPr lang="en-US"/>
        </a:p>
      </dgm:t>
    </dgm:pt>
    <dgm:pt modelId="{F6DBC877-CF3A-4140-A131-9852EB81EC0D}" type="sibTrans" cxnId="{195F53C7-B1C6-4647-8CFF-2BE8852AC7AE}">
      <dgm:prSet/>
      <dgm:spPr/>
      <dgm:t>
        <a:bodyPr/>
        <a:lstStyle/>
        <a:p>
          <a:endParaRPr lang="en-US"/>
        </a:p>
      </dgm:t>
    </dgm:pt>
    <dgm:pt modelId="{4F9D34D9-9DFB-4318-B38F-ECC7C6442097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तपः</a:t>
          </a:r>
          <a:endParaRPr lang="en-US" dirty="0"/>
        </a:p>
      </dgm:t>
    </dgm:pt>
    <dgm:pt modelId="{4B0F9B66-DC41-49D1-8483-C65F2975E3B0}" type="parTrans" cxnId="{81C6FB9C-C114-49AA-90AA-74B7BB26F557}">
      <dgm:prSet/>
      <dgm:spPr/>
      <dgm:t>
        <a:bodyPr/>
        <a:lstStyle/>
        <a:p>
          <a:endParaRPr lang="en-US"/>
        </a:p>
      </dgm:t>
    </dgm:pt>
    <dgm:pt modelId="{7A497E88-661D-4967-956F-E9AF75F7E2B5}" type="sibTrans" cxnId="{81C6FB9C-C114-49AA-90AA-74B7BB26F557}">
      <dgm:prSet/>
      <dgm:spPr/>
      <dgm:t>
        <a:bodyPr/>
        <a:lstStyle/>
        <a:p>
          <a:endParaRPr lang="en-US"/>
        </a:p>
      </dgm:t>
    </dgm:pt>
    <dgm:pt modelId="{147A2D5E-6A8E-4DE7-AD8F-0FBB5CB7C68A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स्वाध्यायः</a:t>
          </a:r>
          <a:endParaRPr lang="en-US" dirty="0"/>
        </a:p>
      </dgm:t>
    </dgm:pt>
    <dgm:pt modelId="{72CC6866-D4D8-44DC-8367-621F2E73654A}" type="parTrans" cxnId="{09628FE9-C80D-441B-AFEA-FB02B8CB1039}">
      <dgm:prSet/>
      <dgm:spPr/>
      <dgm:t>
        <a:bodyPr/>
        <a:lstStyle/>
        <a:p>
          <a:endParaRPr lang="en-US"/>
        </a:p>
      </dgm:t>
    </dgm:pt>
    <dgm:pt modelId="{24A28D54-B623-4D0E-B63C-5D6176718796}" type="sibTrans" cxnId="{09628FE9-C80D-441B-AFEA-FB02B8CB1039}">
      <dgm:prSet/>
      <dgm:spPr/>
      <dgm:t>
        <a:bodyPr/>
        <a:lstStyle/>
        <a:p>
          <a:endParaRPr lang="en-US"/>
        </a:p>
      </dgm:t>
    </dgm:pt>
    <dgm:pt modelId="{C7D02111-07D7-4C62-BB9A-BBA277D6A169}">
      <dgm:prSet phldrT="[Text]"/>
      <dgm:spPr/>
      <dgm:t>
        <a:bodyPr/>
        <a:lstStyle/>
        <a:p>
          <a:r>
            <a: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सईश्वरप्रणिधानम्</a:t>
          </a:r>
          <a:endParaRPr lang="en-US" dirty="0"/>
        </a:p>
      </dgm:t>
    </dgm:pt>
    <dgm:pt modelId="{3D49E741-A7E7-4E7D-BA39-151AB27814E4}" type="parTrans" cxnId="{2824A785-DF39-41E1-83F9-353C524DCCC9}">
      <dgm:prSet/>
      <dgm:spPr/>
      <dgm:t>
        <a:bodyPr/>
        <a:lstStyle/>
        <a:p>
          <a:endParaRPr lang="en-US"/>
        </a:p>
      </dgm:t>
    </dgm:pt>
    <dgm:pt modelId="{66B194D3-DD45-4180-9C3D-0CD9814E8A7D}" type="sibTrans" cxnId="{2824A785-DF39-41E1-83F9-353C524DCCC9}">
      <dgm:prSet/>
      <dgm:spPr/>
      <dgm:t>
        <a:bodyPr/>
        <a:lstStyle/>
        <a:p>
          <a:endParaRPr lang="en-US"/>
        </a:p>
      </dgm:t>
    </dgm:pt>
    <dgm:pt modelId="{F6CBD566-804F-488B-9EB9-746F58D669B1}" type="pres">
      <dgm:prSet presAssocID="{F4D2AAF0-7997-4E75-A7A1-B1A61A31E90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32AD0E-D1B8-4A1B-A5DB-18190AB5BDD5}" type="pres">
      <dgm:prSet presAssocID="{F4D2AAF0-7997-4E75-A7A1-B1A61A31E906}" presName="cycle" presStyleCnt="0"/>
      <dgm:spPr/>
    </dgm:pt>
    <dgm:pt modelId="{E71862E8-5551-413F-89D3-14D42683DD84}" type="pres">
      <dgm:prSet presAssocID="{CFF17674-5FFC-42FB-8645-45C01B94B205}" presName="nodeFirstNode" presStyleLbl="node1" presStyleIdx="0" presStyleCnt="5" custRadScaleRad="94257" custRadScaleInc="15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8B3570-328B-421A-B141-C7E2FED5F173}" type="pres">
      <dgm:prSet presAssocID="{FD8B8ED6-10C7-4F3B-96B0-5F0FF5B27DB9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DFD4A584-1DCB-436A-9CB5-4F7543CC860A}" type="pres">
      <dgm:prSet presAssocID="{F8C1D614-4925-4707-A310-A29430DEC8F0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9A9FC2-FB7A-48BE-B551-5D8F9884ADD0}" type="pres">
      <dgm:prSet presAssocID="{4F9D34D9-9DFB-4318-B38F-ECC7C6442097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374D5E-E98E-44C2-8490-BF65DBD72ACD}" type="pres">
      <dgm:prSet presAssocID="{147A2D5E-6A8E-4DE7-AD8F-0FBB5CB7C68A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0308E1-B2F0-4759-B77D-CB30AE81D0F1}" type="pres">
      <dgm:prSet presAssocID="{C7D02111-07D7-4C62-BB9A-BBA277D6A169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5F53C7-B1C6-4647-8CFF-2BE8852AC7AE}" srcId="{F4D2AAF0-7997-4E75-A7A1-B1A61A31E906}" destId="{F8C1D614-4925-4707-A310-A29430DEC8F0}" srcOrd="1" destOrd="0" parTransId="{11654E51-36BE-4D56-9CB1-E9C8F0D9D9D6}" sibTransId="{F6DBC877-CF3A-4140-A131-9852EB81EC0D}"/>
    <dgm:cxn modelId="{B06B64AD-29F4-46D0-A756-BC431EBE9384}" srcId="{F4D2AAF0-7997-4E75-A7A1-B1A61A31E906}" destId="{CFF17674-5FFC-42FB-8645-45C01B94B205}" srcOrd="0" destOrd="0" parTransId="{4682B124-4826-432D-B565-17950BF322CE}" sibTransId="{FD8B8ED6-10C7-4F3B-96B0-5F0FF5B27DB9}"/>
    <dgm:cxn modelId="{2F50B79C-2340-4890-A73B-9ACE17D95203}" type="presOf" srcId="{F4D2AAF0-7997-4E75-A7A1-B1A61A31E906}" destId="{F6CBD566-804F-488B-9EB9-746F58D669B1}" srcOrd="0" destOrd="0" presId="urn:microsoft.com/office/officeart/2005/8/layout/cycle3"/>
    <dgm:cxn modelId="{A0E8BA35-B685-45D2-9878-71069AE89A5C}" type="presOf" srcId="{FD8B8ED6-10C7-4F3B-96B0-5F0FF5B27DB9}" destId="{288B3570-328B-421A-B141-C7E2FED5F173}" srcOrd="0" destOrd="0" presId="urn:microsoft.com/office/officeart/2005/8/layout/cycle3"/>
    <dgm:cxn modelId="{9D988CEA-D1C1-4C00-AD22-EA5F8F8BBBF0}" type="presOf" srcId="{C7D02111-07D7-4C62-BB9A-BBA277D6A169}" destId="{AA0308E1-B2F0-4759-B77D-CB30AE81D0F1}" srcOrd="0" destOrd="0" presId="urn:microsoft.com/office/officeart/2005/8/layout/cycle3"/>
    <dgm:cxn modelId="{82BB43C8-34C4-4675-998C-B644D057C4C3}" type="presOf" srcId="{147A2D5E-6A8E-4DE7-AD8F-0FBB5CB7C68A}" destId="{76374D5E-E98E-44C2-8490-BF65DBD72ACD}" srcOrd="0" destOrd="0" presId="urn:microsoft.com/office/officeart/2005/8/layout/cycle3"/>
    <dgm:cxn modelId="{0D0D2C4B-CD74-4D2B-8DD5-5721EFBDBDCA}" type="presOf" srcId="{F8C1D614-4925-4707-A310-A29430DEC8F0}" destId="{DFD4A584-1DCB-436A-9CB5-4F7543CC860A}" srcOrd="0" destOrd="0" presId="urn:microsoft.com/office/officeart/2005/8/layout/cycle3"/>
    <dgm:cxn modelId="{81C6FB9C-C114-49AA-90AA-74B7BB26F557}" srcId="{F4D2AAF0-7997-4E75-A7A1-B1A61A31E906}" destId="{4F9D34D9-9DFB-4318-B38F-ECC7C6442097}" srcOrd="2" destOrd="0" parTransId="{4B0F9B66-DC41-49D1-8483-C65F2975E3B0}" sibTransId="{7A497E88-661D-4967-956F-E9AF75F7E2B5}"/>
    <dgm:cxn modelId="{2824A785-DF39-41E1-83F9-353C524DCCC9}" srcId="{F4D2AAF0-7997-4E75-A7A1-B1A61A31E906}" destId="{C7D02111-07D7-4C62-BB9A-BBA277D6A169}" srcOrd="4" destOrd="0" parTransId="{3D49E741-A7E7-4E7D-BA39-151AB27814E4}" sibTransId="{66B194D3-DD45-4180-9C3D-0CD9814E8A7D}"/>
    <dgm:cxn modelId="{09628FE9-C80D-441B-AFEA-FB02B8CB1039}" srcId="{F4D2AAF0-7997-4E75-A7A1-B1A61A31E906}" destId="{147A2D5E-6A8E-4DE7-AD8F-0FBB5CB7C68A}" srcOrd="3" destOrd="0" parTransId="{72CC6866-D4D8-44DC-8367-621F2E73654A}" sibTransId="{24A28D54-B623-4D0E-B63C-5D6176718796}"/>
    <dgm:cxn modelId="{465C50D1-CEF4-4D60-9923-30C8835407BD}" type="presOf" srcId="{CFF17674-5FFC-42FB-8645-45C01B94B205}" destId="{E71862E8-5551-413F-89D3-14D42683DD84}" srcOrd="0" destOrd="0" presId="urn:microsoft.com/office/officeart/2005/8/layout/cycle3"/>
    <dgm:cxn modelId="{13351AC2-73D8-47C0-BE05-C9BEA3699A1B}" type="presOf" srcId="{4F9D34D9-9DFB-4318-B38F-ECC7C6442097}" destId="{3F9A9FC2-FB7A-48BE-B551-5D8F9884ADD0}" srcOrd="0" destOrd="0" presId="urn:microsoft.com/office/officeart/2005/8/layout/cycle3"/>
    <dgm:cxn modelId="{30A52DF4-0375-4DDC-A8AC-591A6FB9C560}" type="presParOf" srcId="{F6CBD566-804F-488B-9EB9-746F58D669B1}" destId="{2D32AD0E-D1B8-4A1B-A5DB-18190AB5BDD5}" srcOrd="0" destOrd="0" presId="urn:microsoft.com/office/officeart/2005/8/layout/cycle3"/>
    <dgm:cxn modelId="{DDA14E81-DCBB-401C-9A18-1D79A927AE49}" type="presParOf" srcId="{2D32AD0E-D1B8-4A1B-A5DB-18190AB5BDD5}" destId="{E71862E8-5551-413F-89D3-14D42683DD84}" srcOrd="0" destOrd="0" presId="urn:microsoft.com/office/officeart/2005/8/layout/cycle3"/>
    <dgm:cxn modelId="{6A3A8DA9-64AE-4982-BBAD-2B08AA68E88F}" type="presParOf" srcId="{2D32AD0E-D1B8-4A1B-A5DB-18190AB5BDD5}" destId="{288B3570-328B-421A-B141-C7E2FED5F173}" srcOrd="1" destOrd="0" presId="urn:microsoft.com/office/officeart/2005/8/layout/cycle3"/>
    <dgm:cxn modelId="{36E9EEC2-6EAA-4661-903E-FA33C8ADE069}" type="presParOf" srcId="{2D32AD0E-D1B8-4A1B-A5DB-18190AB5BDD5}" destId="{DFD4A584-1DCB-436A-9CB5-4F7543CC860A}" srcOrd="2" destOrd="0" presId="urn:microsoft.com/office/officeart/2005/8/layout/cycle3"/>
    <dgm:cxn modelId="{4428DBCF-4F47-4E53-8541-56D65894D829}" type="presParOf" srcId="{2D32AD0E-D1B8-4A1B-A5DB-18190AB5BDD5}" destId="{3F9A9FC2-FB7A-48BE-B551-5D8F9884ADD0}" srcOrd="3" destOrd="0" presId="urn:microsoft.com/office/officeart/2005/8/layout/cycle3"/>
    <dgm:cxn modelId="{B9BDB595-9AB4-4001-9ADF-E87E45849D73}" type="presParOf" srcId="{2D32AD0E-D1B8-4A1B-A5DB-18190AB5BDD5}" destId="{76374D5E-E98E-44C2-8490-BF65DBD72ACD}" srcOrd="4" destOrd="0" presId="urn:microsoft.com/office/officeart/2005/8/layout/cycle3"/>
    <dgm:cxn modelId="{8EDC5006-6FAB-4370-BDAF-0EFC5C059295}" type="presParOf" srcId="{2D32AD0E-D1B8-4A1B-A5DB-18190AB5BDD5}" destId="{AA0308E1-B2F0-4759-B77D-CB30AE81D0F1}" srcOrd="5" destOrd="0" presId="urn:microsoft.com/office/officeart/2005/8/layout/cycle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97C509-7D4F-4C68-8792-546C256A3152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01E5E3-E811-4D56-AE2B-F583B69BE3E3}">
      <dgm:prSet phldrT="[Text]"/>
      <dgm:spPr/>
      <dgm:t>
        <a:bodyPr/>
        <a:lstStyle/>
        <a:p>
          <a:r>
            <a: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प्रत्याहारः</a:t>
          </a:r>
          <a:endParaRPr lang="en-US" dirty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7333019F-E8C9-4475-A8E5-FFFAACE558BC}" type="parTrans" cxnId="{C7F5B6CE-07F0-45D0-836F-267ABD95477D}">
      <dgm:prSet/>
      <dgm:spPr/>
      <dgm:t>
        <a:bodyPr/>
        <a:lstStyle/>
        <a:p>
          <a:endParaRPr lang="en-US"/>
        </a:p>
      </dgm:t>
    </dgm:pt>
    <dgm:pt modelId="{884540DD-75BB-4EC7-ADF4-4CDB38309154}" type="sibTrans" cxnId="{C7F5B6CE-07F0-45D0-836F-267ABD95477D}">
      <dgm:prSet/>
      <dgm:spPr/>
      <dgm:t>
        <a:bodyPr/>
        <a:lstStyle/>
        <a:p>
          <a:endParaRPr lang="en-US"/>
        </a:p>
      </dgm:t>
    </dgm:pt>
    <dgm:pt modelId="{3E540E1A-476A-4A22-9568-172B6741FB0E}">
      <dgm:prSet phldrT="[Text]" custT="1"/>
      <dgm:spPr/>
      <dgm:t>
        <a:bodyPr/>
        <a:lstStyle/>
        <a:p>
          <a:r>
            <a:rPr lang="hi-IN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शब्दादिविषयेभ्यः निवृत्तानि चक्षुरादीन्द्रियाणि चित्तस्य स्वरूपानुसरणमेव प्रत्याहारः। सूत्रयति च "</a:t>
          </a:r>
          <a:r>
            <a:rPr lang="hi-IN" sz="28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स्वविषयासम्प्रयोगे चित्तस्य स्वरूपानुकार इवेन्द्रियाणां प्रत्याहारः" </a:t>
          </a:r>
          <a:r>
            <a: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(</a:t>
          </a:r>
          <a:r>
            <a:rPr lang="hi-IN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यो.सू २/५५</a:t>
          </a:r>
          <a:r>
            <a:rPr lang="kn-IN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)</a:t>
          </a:r>
          <a:r>
            <a:rPr lang="hi-IN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 इति।</a:t>
          </a:r>
          <a:endParaRPr lang="en-US" sz="2800" dirty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A7BE4ECE-C5EF-4D38-BC35-9F7A24DE0FD9}" type="parTrans" cxnId="{66E90AEE-A8A7-4355-A00C-D485F7AD4E79}">
      <dgm:prSet/>
      <dgm:spPr/>
      <dgm:t>
        <a:bodyPr/>
        <a:lstStyle/>
        <a:p>
          <a:endParaRPr lang="en-US"/>
        </a:p>
      </dgm:t>
    </dgm:pt>
    <dgm:pt modelId="{BF1235A0-1F31-412F-B918-7BC408F117A3}" type="sibTrans" cxnId="{66E90AEE-A8A7-4355-A00C-D485F7AD4E79}">
      <dgm:prSet/>
      <dgm:spPr/>
      <dgm:t>
        <a:bodyPr/>
        <a:lstStyle/>
        <a:p>
          <a:endParaRPr lang="en-US"/>
        </a:p>
      </dgm:t>
    </dgm:pt>
    <dgm:pt modelId="{0D5A90E5-94FA-41F3-82FE-254932D4E735}">
      <dgm:prSet phldrT="[Text]" custT="1"/>
      <dgm:spPr/>
      <dgm:t>
        <a:bodyPr/>
        <a:lstStyle/>
        <a:p>
          <a:endParaRPr lang="en-US" sz="2000" dirty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19C1FF22-24B4-4E69-93AF-AC9A942268B8}" type="parTrans" cxnId="{C41D64CA-8E7E-4AEE-A226-0C98F4AEBBED}">
      <dgm:prSet/>
      <dgm:spPr/>
      <dgm:t>
        <a:bodyPr/>
        <a:lstStyle/>
        <a:p>
          <a:endParaRPr lang="en-US"/>
        </a:p>
      </dgm:t>
    </dgm:pt>
    <dgm:pt modelId="{02763489-2F50-4CB0-B1CD-05918335D0E8}" type="sibTrans" cxnId="{C41D64CA-8E7E-4AEE-A226-0C98F4AEBBED}">
      <dgm:prSet/>
      <dgm:spPr/>
      <dgm:t>
        <a:bodyPr/>
        <a:lstStyle/>
        <a:p>
          <a:endParaRPr lang="en-US"/>
        </a:p>
      </dgm:t>
    </dgm:pt>
    <dgm:pt modelId="{6A589200-FED7-4F78-9ECB-807ED5A968E9}">
      <dgm:prSet phldrT="[Text]"/>
      <dgm:spPr/>
      <dgm:t>
        <a:bodyPr/>
        <a:lstStyle/>
        <a:p>
          <a:r>
            <a: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फलम्</a:t>
          </a:r>
          <a:endParaRPr lang="en-US" dirty="0"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8B5A71EC-1C6A-4406-88EA-65A5F9920EF8}" type="sibTrans" cxnId="{4BF30C7B-6EDB-4E68-957C-757FC961C720}">
      <dgm:prSet/>
      <dgm:spPr/>
      <dgm:t>
        <a:bodyPr/>
        <a:lstStyle/>
        <a:p>
          <a:endParaRPr lang="en-US"/>
        </a:p>
      </dgm:t>
    </dgm:pt>
    <dgm:pt modelId="{F982D406-7E22-465B-BB97-8132DA798B90}" type="parTrans" cxnId="{4BF30C7B-6EDB-4E68-957C-757FC961C720}">
      <dgm:prSet/>
      <dgm:spPr/>
      <dgm:t>
        <a:bodyPr/>
        <a:lstStyle/>
        <a:p>
          <a:endParaRPr lang="en-US"/>
        </a:p>
      </dgm:t>
    </dgm:pt>
    <dgm:pt modelId="{B112A2F7-27FA-477A-BC23-B1EF9F05DF78}">
      <dgm:prSet/>
      <dgm:spPr/>
      <dgm:t>
        <a:bodyPr/>
        <a:lstStyle/>
        <a:p>
          <a:r>
            <a:rPr lang="hi-IN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ततः परमा वश्यतेन्द्रियाणाम् (२.५५) </a:t>
          </a:r>
          <a:r>
            <a:rPr lang="hi-IN" b="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rPr>
            <a:t>वश्यता इन्द्रियजयः।</a:t>
          </a:r>
          <a:endParaRPr lang="en-US" dirty="0"/>
        </a:p>
      </dgm:t>
    </dgm:pt>
    <dgm:pt modelId="{AB63A2A0-37C5-486F-83CB-00E76935B89C}" type="parTrans" cxnId="{69F75595-FDC5-41F6-BD74-9B630D7B81B2}">
      <dgm:prSet/>
      <dgm:spPr/>
      <dgm:t>
        <a:bodyPr/>
        <a:lstStyle/>
        <a:p>
          <a:endParaRPr lang="en-US"/>
        </a:p>
      </dgm:t>
    </dgm:pt>
    <dgm:pt modelId="{8DE8C616-E051-40BE-AFD4-A3E5260AB1B8}" type="sibTrans" cxnId="{69F75595-FDC5-41F6-BD74-9B630D7B81B2}">
      <dgm:prSet/>
      <dgm:spPr/>
      <dgm:t>
        <a:bodyPr/>
        <a:lstStyle/>
        <a:p>
          <a:endParaRPr lang="en-US"/>
        </a:p>
      </dgm:t>
    </dgm:pt>
    <dgm:pt modelId="{D76B2B37-D63C-411B-A096-5AA86F9D6347}" type="pres">
      <dgm:prSet presAssocID="{4E97C509-7D4F-4C68-8792-546C256A315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767B1F-4795-4A00-A128-54BF4057AA1D}" type="pres">
      <dgm:prSet presAssocID="{A601E5E3-E811-4D56-AE2B-F583B69BE3E3}" presName="composite" presStyleCnt="0"/>
      <dgm:spPr/>
    </dgm:pt>
    <dgm:pt modelId="{F0E281CA-2DD2-4653-8EDC-956675352FF2}" type="pres">
      <dgm:prSet presAssocID="{A601E5E3-E811-4D56-AE2B-F583B69BE3E3}" presName="parentText" presStyleLbl="alignNode1" presStyleIdx="0" presStyleCnt="2" custLinFactNeighborX="-7489" custLinFactNeighborY="-993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514864-D8B3-4052-B1EE-E0B98218449B}" type="pres">
      <dgm:prSet presAssocID="{A601E5E3-E811-4D56-AE2B-F583B69BE3E3}" presName="descendantText" presStyleLbl="alignAcc1" presStyleIdx="0" presStyleCnt="2" custScaleY="1442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1FCFB5-D655-42E1-8534-0F1569EEDB75}" type="pres">
      <dgm:prSet presAssocID="{884540DD-75BB-4EC7-ADF4-4CDB38309154}" presName="sp" presStyleCnt="0"/>
      <dgm:spPr/>
    </dgm:pt>
    <dgm:pt modelId="{BA54E648-B673-443B-9DE2-863730F6F7A0}" type="pres">
      <dgm:prSet presAssocID="{6A589200-FED7-4F78-9ECB-807ED5A968E9}" presName="composite" presStyleCnt="0"/>
      <dgm:spPr/>
    </dgm:pt>
    <dgm:pt modelId="{673325DD-A07D-4CF2-974A-3322DCC6825F}" type="pres">
      <dgm:prSet presAssocID="{6A589200-FED7-4F78-9ECB-807ED5A968E9}" presName="parentText" presStyleLbl="alignNode1" presStyleIdx="1" presStyleCnt="2" custScaleX="11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83DFF1-3577-4E79-A084-8297548B72C4}" type="pres">
      <dgm:prSet presAssocID="{6A589200-FED7-4F78-9ECB-807ED5A968E9}" presName="descendantText" presStyleLbl="alignAcc1" presStyleIdx="1" presStyleCnt="2" custScaleX="96316" custScaleY="77988" custLinFactNeighborX="2642" custLinFactNeighborY="109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F30C7B-6EDB-4E68-957C-757FC961C720}" srcId="{4E97C509-7D4F-4C68-8792-546C256A3152}" destId="{6A589200-FED7-4F78-9ECB-807ED5A968E9}" srcOrd="1" destOrd="0" parTransId="{F982D406-7E22-465B-BB97-8132DA798B90}" sibTransId="{8B5A71EC-1C6A-4406-88EA-65A5F9920EF8}"/>
    <dgm:cxn modelId="{B02DD2DC-6DA7-42BC-9ABA-07430B91E490}" type="presOf" srcId="{3E540E1A-476A-4A22-9568-172B6741FB0E}" destId="{A0514864-D8B3-4052-B1EE-E0B98218449B}" srcOrd="0" destOrd="0" presId="urn:microsoft.com/office/officeart/2005/8/layout/chevron2"/>
    <dgm:cxn modelId="{C7F5B6CE-07F0-45D0-836F-267ABD95477D}" srcId="{4E97C509-7D4F-4C68-8792-546C256A3152}" destId="{A601E5E3-E811-4D56-AE2B-F583B69BE3E3}" srcOrd="0" destOrd="0" parTransId="{7333019F-E8C9-4475-A8E5-FFFAACE558BC}" sibTransId="{884540DD-75BB-4EC7-ADF4-4CDB38309154}"/>
    <dgm:cxn modelId="{4E078E7C-F00C-4804-ACB0-021BD6735899}" type="presOf" srcId="{B112A2F7-27FA-477A-BC23-B1EF9F05DF78}" destId="{2083DFF1-3577-4E79-A084-8297548B72C4}" srcOrd="0" destOrd="0" presId="urn:microsoft.com/office/officeart/2005/8/layout/chevron2"/>
    <dgm:cxn modelId="{271CF40F-9EF4-4316-99B5-DDDEA90921BD}" type="presOf" srcId="{4E97C509-7D4F-4C68-8792-546C256A3152}" destId="{D76B2B37-D63C-411B-A096-5AA86F9D6347}" srcOrd="0" destOrd="0" presId="urn:microsoft.com/office/officeart/2005/8/layout/chevron2"/>
    <dgm:cxn modelId="{C41D64CA-8E7E-4AEE-A226-0C98F4AEBBED}" srcId="{A601E5E3-E811-4D56-AE2B-F583B69BE3E3}" destId="{0D5A90E5-94FA-41F3-82FE-254932D4E735}" srcOrd="1" destOrd="0" parTransId="{19C1FF22-24B4-4E69-93AF-AC9A942268B8}" sibTransId="{02763489-2F50-4CB0-B1CD-05918335D0E8}"/>
    <dgm:cxn modelId="{A50A32A4-5F39-499B-A7C6-39D6F8FFB6E1}" type="presOf" srcId="{0D5A90E5-94FA-41F3-82FE-254932D4E735}" destId="{A0514864-D8B3-4052-B1EE-E0B98218449B}" srcOrd="0" destOrd="1" presId="urn:microsoft.com/office/officeart/2005/8/layout/chevron2"/>
    <dgm:cxn modelId="{69F75595-FDC5-41F6-BD74-9B630D7B81B2}" srcId="{6A589200-FED7-4F78-9ECB-807ED5A968E9}" destId="{B112A2F7-27FA-477A-BC23-B1EF9F05DF78}" srcOrd="0" destOrd="0" parTransId="{AB63A2A0-37C5-486F-83CB-00E76935B89C}" sibTransId="{8DE8C616-E051-40BE-AFD4-A3E5260AB1B8}"/>
    <dgm:cxn modelId="{F18A1F97-43CE-4322-8114-5C92047EB502}" type="presOf" srcId="{6A589200-FED7-4F78-9ECB-807ED5A968E9}" destId="{673325DD-A07D-4CF2-974A-3322DCC6825F}" srcOrd="0" destOrd="0" presId="urn:microsoft.com/office/officeart/2005/8/layout/chevron2"/>
    <dgm:cxn modelId="{66E90AEE-A8A7-4355-A00C-D485F7AD4E79}" srcId="{A601E5E3-E811-4D56-AE2B-F583B69BE3E3}" destId="{3E540E1A-476A-4A22-9568-172B6741FB0E}" srcOrd="0" destOrd="0" parTransId="{A7BE4ECE-C5EF-4D38-BC35-9F7A24DE0FD9}" sibTransId="{BF1235A0-1F31-412F-B918-7BC408F117A3}"/>
    <dgm:cxn modelId="{B462AA46-BE8C-4754-813E-DFB493C1EBD8}" type="presOf" srcId="{A601E5E3-E811-4D56-AE2B-F583B69BE3E3}" destId="{F0E281CA-2DD2-4653-8EDC-956675352FF2}" srcOrd="0" destOrd="0" presId="urn:microsoft.com/office/officeart/2005/8/layout/chevron2"/>
    <dgm:cxn modelId="{1797CF30-11BF-4F00-A67A-D693593694AC}" type="presParOf" srcId="{D76B2B37-D63C-411B-A096-5AA86F9D6347}" destId="{05767B1F-4795-4A00-A128-54BF4057AA1D}" srcOrd="0" destOrd="0" presId="urn:microsoft.com/office/officeart/2005/8/layout/chevron2"/>
    <dgm:cxn modelId="{58920582-ADD8-4A2A-824C-ADE74C89C947}" type="presParOf" srcId="{05767B1F-4795-4A00-A128-54BF4057AA1D}" destId="{F0E281CA-2DD2-4653-8EDC-956675352FF2}" srcOrd="0" destOrd="0" presId="urn:microsoft.com/office/officeart/2005/8/layout/chevron2"/>
    <dgm:cxn modelId="{037EA998-5CD3-4CDE-BDEB-0A903C7B0097}" type="presParOf" srcId="{05767B1F-4795-4A00-A128-54BF4057AA1D}" destId="{A0514864-D8B3-4052-B1EE-E0B98218449B}" srcOrd="1" destOrd="0" presId="urn:microsoft.com/office/officeart/2005/8/layout/chevron2"/>
    <dgm:cxn modelId="{E11F126A-85F6-4C22-8B55-2BB34DB6F345}" type="presParOf" srcId="{D76B2B37-D63C-411B-A096-5AA86F9D6347}" destId="{561FCFB5-D655-42E1-8534-0F1569EEDB75}" srcOrd="1" destOrd="0" presId="urn:microsoft.com/office/officeart/2005/8/layout/chevron2"/>
    <dgm:cxn modelId="{9A75129F-7785-40DA-9AFA-802DAEB2F9D9}" type="presParOf" srcId="{D76B2B37-D63C-411B-A096-5AA86F9D6347}" destId="{BA54E648-B673-443B-9DE2-863730F6F7A0}" srcOrd="2" destOrd="0" presId="urn:microsoft.com/office/officeart/2005/8/layout/chevron2"/>
    <dgm:cxn modelId="{110E0D1C-FCB9-4A71-A655-E1A04C6C483D}" type="presParOf" srcId="{BA54E648-B673-443B-9DE2-863730F6F7A0}" destId="{673325DD-A07D-4CF2-974A-3322DCC6825F}" srcOrd="0" destOrd="0" presId="urn:microsoft.com/office/officeart/2005/8/layout/chevron2"/>
    <dgm:cxn modelId="{17764C0F-CDE2-4917-B5D3-66F81C05A9D0}" type="presParOf" srcId="{BA54E648-B673-443B-9DE2-863730F6F7A0}" destId="{2083DFF1-3577-4E79-A084-8297548B72C4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D911C-A097-400E-89CC-9BBCF1336269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BBEDD-9AB4-4D77-9B2B-B835DF386F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455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BEDD-9AB4-4D77-9B2B-B835DF386F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BEDD-9AB4-4D77-9B2B-B835DF386F9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6513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BEDD-9AB4-4D77-9B2B-B835DF386F9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6513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BEDD-9AB4-4D77-9B2B-B835DF386F9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6513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BEDD-9AB4-4D77-9B2B-B835DF386F9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6513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2814-30C0-4C71-8DB1-7B9387CA7C29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8443-6813-4B7F-B802-64CEC31EFF7A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BB38-0120-4565-A526-59CFF480D2B5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52400"/>
            <a:ext cx="744537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31825" y="1143000"/>
            <a:ext cx="8061325" cy="51816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="" xmlns:p14="http://schemas.microsoft.com/office/powerpoint/2010/main" val="3213182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5C0CC-5E79-45E0-B267-884CF72E90E9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28825-9842-48B6-B903-B49BEC491BE9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4A2C2-F78D-431F-8A1A-D7AB2B62920F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FD2C-6AB8-46DD-BD5E-0A1BFAAB3E82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B317-8935-459B-993A-64A378CCDAF8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24E3-53BF-4378-959A-9658FD5D9BFA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9DC39-A0FC-40A1-931F-F571D54AE057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047FA-EBE4-4AC7-974A-AF68D3633FE1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71187C-4394-4E4A-8691-173B21D918DD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5C1049-8FAC-47A5-9748-14D50FB544E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8001000" cy="39703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3600" dirty="0" smtClean="0"/>
          </a:p>
          <a:p>
            <a:endParaRPr lang="en-US" sz="3600" dirty="0"/>
          </a:p>
          <a:p>
            <a:r>
              <a:rPr lang="en-US" sz="3600" dirty="0"/>
              <a:t> </a:t>
            </a:r>
            <a:r>
              <a:rPr lang="en-US" sz="3600" dirty="0" smtClean="0"/>
              <a:t>     </a:t>
            </a:r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838200" y="2676435"/>
            <a:ext cx="749530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5"/>
            <a:r>
              <a:rPr lang="en-US" sz="2000" dirty="0" smtClean="0">
                <a:solidFill>
                  <a:srgbClr val="C00000"/>
                </a:solidFill>
              </a:rPr>
              <a:t>-By </a:t>
            </a:r>
          </a:p>
          <a:p>
            <a:pPr lvl="5"/>
            <a:r>
              <a:rPr lang="en-US" sz="2000" dirty="0" smtClean="0">
                <a:solidFill>
                  <a:srgbClr val="C00000"/>
                </a:solidFill>
              </a:rPr>
              <a:t>Dr. B Uma </a:t>
            </a:r>
            <a:r>
              <a:rPr lang="en-US" sz="2000" dirty="0" err="1" smtClean="0">
                <a:solidFill>
                  <a:srgbClr val="C00000"/>
                </a:solidFill>
              </a:rPr>
              <a:t>Maheswari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</a:p>
          <a:p>
            <a:pPr lvl="5"/>
            <a:r>
              <a:rPr lang="en-US" sz="2000" dirty="0" err="1" smtClean="0">
                <a:solidFill>
                  <a:srgbClr val="C00000"/>
                </a:solidFill>
              </a:rPr>
              <a:t>Asst.Prof</a:t>
            </a:r>
            <a:r>
              <a:rPr lang="en-US" sz="2000" dirty="0" smtClean="0">
                <a:solidFill>
                  <a:srgbClr val="C00000"/>
                </a:solidFill>
              </a:rPr>
              <a:t> . (</a:t>
            </a:r>
            <a:r>
              <a:rPr lang="en-US" sz="2000" dirty="0" err="1" smtClean="0">
                <a:solidFill>
                  <a:srgbClr val="C00000"/>
                </a:solidFill>
              </a:rPr>
              <a:t>Nyaya</a:t>
            </a:r>
            <a:r>
              <a:rPr lang="en-US" sz="2000" dirty="0" smtClean="0">
                <a:solidFill>
                  <a:srgbClr val="C00000"/>
                </a:solidFill>
              </a:rPr>
              <a:t>  Sanskrit)</a:t>
            </a:r>
          </a:p>
          <a:p>
            <a:pPr lvl="5"/>
            <a:r>
              <a:rPr lang="en-US" sz="2000" dirty="0" smtClean="0">
                <a:solidFill>
                  <a:srgbClr val="C00000"/>
                </a:solidFill>
              </a:rPr>
              <a:t>Shree </a:t>
            </a:r>
            <a:r>
              <a:rPr lang="en-US" sz="2000" dirty="0" err="1" smtClean="0">
                <a:solidFill>
                  <a:srgbClr val="C00000"/>
                </a:solidFill>
              </a:rPr>
              <a:t>Somnath</a:t>
            </a:r>
            <a:r>
              <a:rPr lang="en-US" sz="2000" dirty="0" smtClean="0">
                <a:solidFill>
                  <a:srgbClr val="C00000"/>
                </a:solidFill>
              </a:rPr>
              <a:t> Sanskrit University,</a:t>
            </a:r>
          </a:p>
          <a:p>
            <a:pPr lvl="5"/>
            <a:r>
              <a:rPr lang="en-US" sz="2000" dirty="0" err="1" smtClean="0">
                <a:solidFill>
                  <a:srgbClr val="C00000"/>
                </a:solidFill>
              </a:rPr>
              <a:t>Gir-Somnath</a:t>
            </a:r>
            <a:r>
              <a:rPr lang="en-US" sz="2000" dirty="0" smtClean="0">
                <a:solidFill>
                  <a:srgbClr val="C00000"/>
                </a:solidFill>
              </a:rPr>
              <a:t>(</a:t>
            </a:r>
            <a:r>
              <a:rPr lang="en-US" sz="2000" dirty="0" err="1" smtClean="0">
                <a:solidFill>
                  <a:srgbClr val="C00000"/>
                </a:solidFill>
              </a:rPr>
              <a:t>Dist</a:t>
            </a:r>
            <a:r>
              <a:rPr lang="en-US" sz="2000" dirty="0" smtClean="0">
                <a:solidFill>
                  <a:srgbClr val="C00000"/>
                </a:solidFill>
              </a:rPr>
              <a:t>) Gujarat.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243C9-5331-4245-9EF5-EE9A6C756493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524000" y="1219200"/>
            <a:ext cx="58674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i-IN" sz="28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श्रीसोमनाथसंस्कृतविश्वविद्यालयः, वेरावलम्।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UGC SLET/NET/JRF Training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Programme</a:t>
            </a:r>
            <a:endParaRPr lang="hi-IN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i-IN" sz="2800" b="1" dirty="0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अष्टाङ्गयोगः</a:t>
            </a:r>
            <a:endParaRPr kumimoji="0" lang="hi-IN" sz="2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132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pPr algn="ctr"/>
            <a:r>
              <a:rPr lang="hi-IN" dirty="0" smtClean="0">
                <a:latin typeface="Aparajita" pitchFamily="34" charset="0"/>
                <a:cs typeface="Aparajita" pitchFamily="34" charset="0"/>
              </a:rPr>
              <a:t>यमनियमयोः सिद्धयः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ईश्वरप्रणिधानम् - विश्वेश्वरे परमगुरौ सकलकर्मफलसन्न्यासः। "</a:t>
            </a:r>
            <a:r>
              <a:rPr lang="hi-IN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समाधिसिध्दिरीश्वरप्रणिधानात्" </a:t>
            </a:r>
            <a:r>
              <a:rPr lang="en-US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यो.सू २/४५</a:t>
            </a:r>
            <a:r>
              <a:rPr lang="kn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यमानां लाभाः – अहिंसया वैरत्यागः, सत्येन अमोघावाक्, सर्वरत्नोपस्थितिः, महत्तेजसः सिद्धिः, अपरिग्रहेण जन्मान्तरविषयकसम्यग्ज्ञानस्य सिद्धिः भवति।</a:t>
            </a:r>
          </a:p>
          <a:p>
            <a:endParaRPr lang="hi-IN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नियमानां लाभाः – सत्त्वशुद्ध्या सौमनस्य-एकाग्र-इन्द्रियजय-आत्मदर्शनयोग्यत्वम्, तदा सन्तोषः- तेन उत्तमसुखस्य अनुभवः, तदनु तपः – शरीरेन्द्रियाणामशुद्धिक्षयः, स्वाध्यायेन इष्टदेवतायाः सम्बन्धः अनुग्रहः, ततः ईश्वरप्रणिधानेन समाधिसिद्धिः। </a:t>
            </a:r>
            <a:endParaRPr lang="en-US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5C0CC-5E79-45E0-B267-884CF72E90E9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761999"/>
            <a:ext cx="8499735" cy="5867400"/>
            <a:chOff x="1059091" y="1023715"/>
            <a:chExt cx="7583227" cy="2367332"/>
          </a:xfrm>
        </p:grpSpPr>
        <p:sp>
          <p:nvSpPr>
            <p:cNvPr id="11" name="Rounded Rectangle 10"/>
            <p:cNvSpPr/>
            <p:nvPr/>
          </p:nvSpPr>
          <p:spPr>
            <a:xfrm>
              <a:off x="1059091" y="1023715"/>
              <a:ext cx="7583227" cy="2367332"/>
            </a:xfrm>
            <a:prstGeom prst="roundRect">
              <a:avLst>
                <a:gd name="adj" fmla="val 15039"/>
              </a:avLst>
            </a:prstGeom>
            <a:gradFill flip="none" rotWithShape="1">
              <a:gsLst>
                <a:gs pos="0">
                  <a:srgbClr val="0D776E">
                    <a:shade val="30000"/>
                    <a:satMod val="115000"/>
                  </a:srgbClr>
                </a:gs>
                <a:gs pos="50000">
                  <a:srgbClr val="0D776E">
                    <a:shade val="67500"/>
                    <a:satMod val="115000"/>
                  </a:srgbClr>
                </a:gs>
                <a:gs pos="100000">
                  <a:srgbClr val="0D776E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          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35040" y="1615440"/>
              <a:ext cx="4876800" cy="1117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801688">
                <a:spcBef>
                  <a:spcPct val="20000"/>
                </a:spcBef>
              </a:pPr>
              <a:endParaRPr lang="en-US" sz="1200" b="1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285750" lvl="0" indent="-285750" algn="ctr"/>
            <a:r>
              <a:rPr lang="hi-IN" sz="3200" b="1" dirty="0" smtClean="0">
                <a:latin typeface="Aparajita" pitchFamily="34" charset="0"/>
                <a:cs typeface="Aparajita" pitchFamily="34" charset="0"/>
              </a:rPr>
              <a:t>आसनम्</a:t>
            </a:r>
            <a:endParaRPr lang="en-US" sz="32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AE941-4E27-4B47-AC3E-BD000ACE9FD6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62000" y="11430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i-IN" sz="24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आस्यते आस्ते वा</a:t>
            </a: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इत्यासनम्।</a:t>
            </a:r>
            <a:endParaRPr lang="en-US" sz="24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20574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i-IN" sz="24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स्थिरसुखमासनम् (यो.सू.२/४६)</a:t>
            </a:r>
            <a:endParaRPr lang="en-US" sz="24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" y="2971800"/>
            <a:ext cx="7772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i-IN" sz="24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जीवराशीः आधारीकृत्य चतुरशीति(</a:t>
            </a:r>
            <a:r>
              <a:rPr lang="kn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84</a:t>
            </a: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)लक्षकान्यासनानि सन्तीति हठयोगग्रन्थे प्रोक्तानि। </a:t>
            </a:r>
          </a:p>
          <a:p>
            <a:pPr>
              <a:buFont typeface="Wingdings" pitchFamily="2" charset="2"/>
              <a:buChar char="Ø"/>
            </a:pP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योगदर्शनेऽपि </a:t>
            </a:r>
            <a:r>
              <a:rPr lang="kn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84</a:t>
            </a: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इति प्रसिद्धानि सन्ति। </a:t>
            </a:r>
          </a:p>
          <a:p>
            <a:pPr>
              <a:buFont typeface="Wingdings" pitchFamily="2" charset="2"/>
              <a:buChar char="Ø"/>
            </a:pPr>
            <a:endParaRPr lang="hi-IN" sz="2400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तेषु कानिचन आसनानि यथा-- </a:t>
            </a:r>
            <a:r>
              <a:rPr lang="hi-IN" sz="24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पद्मासनम्, वीरासनम्, भद्रासनम्, स्वस्तिकासनम्, दण्डासनम्, सोपाश्रयासनम्, पर्यङ्कासनम्, क्रौञ्चनिषदनम्, हस्तिनिषदनम्, उष्ट्रनिषदनम्, स्थिरसुखम्, यथासुखम्</a:t>
            </a:r>
            <a:r>
              <a:rPr lang="hi-IN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च इत्येवमादीनि।</a:t>
            </a:r>
            <a:endParaRPr lang="en-US" sz="24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15652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761999"/>
            <a:ext cx="8499735" cy="5867400"/>
            <a:chOff x="1059091" y="1023715"/>
            <a:chExt cx="7583227" cy="2367332"/>
          </a:xfrm>
        </p:grpSpPr>
        <p:sp>
          <p:nvSpPr>
            <p:cNvPr id="11" name="Rounded Rectangle 10"/>
            <p:cNvSpPr/>
            <p:nvPr/>
          </p:nvSpPr>
          <p:spPr>
            <a:xfrm>
              <a:off x="1059091" y="1023715"/>
              <a:ext cx="7583227" cy="2367332"/>
            </a:xfrm>
            <a:prstGeom prst="roundRect">
              <a:avLst>
                <a:gd name="adj" fmla="val 15039"/>
              </a:avLst>
            </a:prstGeom>
            <a:gradFill flip="none" rotWithShape="1">
              <a:gsLst>
                <a:gs pos="0">
                  <a:srgbClr val="0D776E">
                    <a:shade val="30000"/>
                    <a:satMod val="115000"/>
                  </a:srgbClr>
                </a:gs>
                <a:gs pos="50000">
                  <a:srgbClr val="0D776E">
                    <a:shade val="67500"/>
                    <a:satMod val="115000"/>
                  </a:srgbClr>
                </a:gs>
                <a:gs pos="100000">
                  <a:srgbClr val="0D776E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          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35040" y="1615440"/>
              <a:ext cx="4876800" cy="1117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801688">
                <a:spcBef>
                  <a:spcPct val="20000"/>
                </a:spcBef>
              </a:pPr>
              <a:endParaRPr lang="en-US" sz="1200" b="1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285750" lvl="0" indent="-285750" algn="ctr"/>
            <a:r>
              <a:rPr lang="hi-IN" sz="3200" b="1" dirty="0" smtClean="0">
                <a:latin typeface="Aparajita" pitchFamily="34" charset="0"/>
                <a:cs typeface="Aparajita" pitchFamily="34" charset="0"/>
              </a:rPr>
              <a:t>आसनप्रयोजनम्</a:t>
            </a:r>
            <a:endParaRPr lang="en-US" sz="32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AE941-4E27-4B47-AC3E-BD000ACE9FD6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62000" y="990600"/>
            <a:ext cx="7772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i-IN" sz="32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शरीरे विभिन्नशक्तयः जागृताः भवन्ति।</a:t>
            </a:r>
          </a:p>
          <a:p>
            <a:pPr>
              <a:buFont typeface="Wingdings" pitchFamily="2" charset="2"/>
              <a:buChar char="Ø"/>
            </a:pPr>
            <a:endParaRPr lang="hi-IN" sz="3200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32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शरीरं निरामयं स्वस्थं च भवति।</a:t>
            </a:r>
          </a:p>
          <a:p>
            <a:pPr>
              <a:buFont typeface="Wingdings" pitchFamily="2" charset="2"/>
              <a:buChar char="Ø"/>
            </a:pPr>
            <a:endParaRPr lang="hi-IN" sz="3200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32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चित्तं निश्चलं भवति।</a:t>
            </a:r>
          </a:p>
          <a:p>
            <a:pPr>
              <a:buFont typeface="Wingdings" pitchFamily="2" charset="2"/>
              <a:buChar char="Ø"/>
            </a:pPr>
            <a:endParaRPr lang="hi-IN" sz="3200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32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आसनसिद्ध्या द्वन्द्वेभ्यः शीतोष्णादिभ्यः योगी न विचलति।</a:t>
            </a:r>
          </a:p>
          <a:p>
            <a:pPr>
              <a:buFont typeface="Wingdings" pitchFamily="2" charset="2"/>
              <a:buChar char="Ø"/>
            </a:pPr>
            <a:endParaRPr lang="hi-IN" sz="3200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32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ततो द्वन्द्वानभिघातः (यो.सू२/४८)</a:t>
            </a:r>
            <a:endParaRPr lang="en-US" sz="3200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15652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7985" y="1052609"/>
            <a:ext cx="8278814" cy="5410200"/>
            <a:chOff x="228600" y="1143000"/>
            <a:chExt cx="8522150" cy="2163204"/>
          </a:xfrm>
        </p:grpSpPr>
        <p:sp>
          <p:nvSpPr>
            <p:cNvPr id="5" name="Round Same Side Corner Rectangle 4"/>
            <p:cNvSpPr/>
            <p:nvPr/>
          </p:nvSpPr>
          <p:spPr>
            <a:xfrm rot="5400000">
              <a:off x="7478423" y="2033877"/>
              <a:ext cx="2163204" cy="381450"/>
            </a:xfrm>
            <a:prstGeom prst="round2SameRect">
              <a:avLst>
                <a:gd name="adj1" fmla="val 35714"/>
                <a:gd name="adj2" fmla="val 0"/>
              </a:avLst>
            </a:prstGeom>
            <a:solidFill>
              <a:srgbClr val="0D776E"/>
            </a:solidFill>
            <a:ln w="25400" cap="flat" cmpd="sng" algn="ctr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 Unicode MS"/>
                <a:cs typeface="Arial Unicode MS"/>
              </a:endParaRPr>
            </a:p>
          </p:txBody>
        </p:sp>
        <p:sp>
          <p:nvSpPr>
            <p:cNvPr id="6" name="Round Same Side Corner Rectangle 5"/>
            <p:cNvSpPr/>
            <p:nvPr/>
          </p:nvSpPr>
          <p:spPr>
            <a:xfrm rot="16200000" flipH="1">
              <a:off x="-662277" y="2033877"/>
              <a:ext cx="2163204" cy="381450"/>
            </a:xfrm>
            <a:prstGeom prst="round2SameRect">
              <a:avLst>
                <a:gd name="adj1" fmla="val 35714"/>
                <a:gd name="adj2" fmla="val 0"/>
              </a:avLst>
            </a:prstGeom>
            <a:solidFill>
              <a:srgbClr val="0D776E"/>
            </a:solidFill>
            <a:ln w="25400" cap="flat" cmpd="sng" algn="ctr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 Unicode MS"/>
                <a:cs typeface="Arial Unicode MS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593020" y="1270001"/>
              <a:ext cx="7990592" cy="2036203"/>
            </a:xfrm>
            <a:prstGeom prst="rect">
              <a:avLst/>
            </a:prstGeom>
            <a:solidFill>
              <a:srgbClr val="FFFFFF">
                <a:lumMod val="95000"/>
              </a:srgbClr>
            </a:solidFill>
            <a:ln w="9525">
              <a:noFill/>
              <a:round/>
              <a:headEnd/>
              <a:tailEnd/>
            </a:ln>
            <a:effectLst>
              <a:innerShdw blurRad="114300">
                <a:prstClr val="black"/>
              </a:innerShdw>
            </a:effec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hi-IN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lang="hi-IN" sz="2000" kern="0" dirty="0" smtClean="0">
                  <a:solidFill>
                    <a:srgbClr val="000000"/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प्राणस्य वायुविशेषस्य आयामो निरोधः यः सः प्राणायामः।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endParaRPr lang="hi-IN" sz="2000" kern="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pPr lvl="0">
                <a:buFont typeface="Arial" pitchFamily="34" charset="0"/>
                <a:buChar char="•"/>
                <a:defRPr/>
              </a:pPr>
              <a:r>
                <a:rPr lang="en-US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“</a:t>
              </a:r>
              <a:r>
                <a:rPr lang="hi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तस्मिन्सति श्वासप्रश्वासयोः गतिविच्छेदः प्राणायामः" </a:t>
              </a:r>
              <a:r>
                <a:rPr lang="en-US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(</a:t>
              </a:r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यो.सू २/४९</a:t>
              </a:r>
              <a:r>
                <a:rPr lang="kn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) </a:t>
              </a:r>
              <a:endPara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pPr lvl="0">
                <a:buFont typeface="Arial" pitchFamily="34" charset="0"/>
                <a:buChar char="•"/>
                <a:defRPr/>
              </a:pPr>
              <a:endParaRPr lang="hi-IN" sz="2000" kern="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pPr lvl="0">
                <a:buFont typeface="Arial" pitchFamily="34" charset="0"/>
                <a:buChar char="•"/>
                <a:defRPr/>
              </a:pPr>
              <a:r>
                <a:rPr lang="en-US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बाह्यस्थवायोः नासापुटेन अन्तःप्रवेशः </a:t>
              </a:r>
              <a:r>
                <a:rPr lang="kn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(</a:t>
              </a:r>
              <a:r>
                <a:rPr lang="hi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पूरकं</a:t>
              </a:r>
              <a:r>
                <a:rPr lang="kn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) </a:t>
              </a:r>
              <a:r>
                <a:rPr lang="hi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श्वासः</a:t>
              </a:r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।</a:t>
              </a:r>
            </a:p>
            <a:p>
              <a:pPr lvl="0">
                <a:buFont typeface="Arial" pitchFamily="34" charset="0"/>
                <a:buChar char="•"/>
                <a:defRPr/>
              </a:pPr>
              <a:endPara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pPr lvl="0">
                <a:buFont typeface="Arial" pitchFamily="34" charset="0"/>
                <a:buChar char="•"/>
                <a:defRPr/>
              </a:pPr>
              <a:r>
                <a:rPr lang="en-US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कोष्ठस्थवायोः निस्सारणं </a:t>
              </a:r>
              <a:r>
                <a:rPr lang="kn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(</a:t>
              </a:r>
              <a:r>
                <a:rPr lang="hi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रेचकं</a:t>
              </a:r>
              <a:r>
                <a:rPr lang="kn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) </a:t>
              </a:r>
              <a:r>
                <a:rPr lang="hi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प्रश्वासः</a:t>
              </a:r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।</a:t>
              </a:r>
            </a:p>
            <a:p>
              <a:pPr lvl="0">
                <a:buFont typeface="Arial" pitchFamily="34" charset="0"/>
                <a:buChar char="•"/>
                <a:defRPr/>
              </a:pPr>
              <a:endParaRPr lang="hi-IN" sz="2000" kern="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pPr lvl="0">
                <a:buFont typeface="Arial" pitchFamily="34" charset="0"/>
                <a:buChar char="•"/>
                <a:defRPr/>
              </a:pPr>
              <a:r>
                <a:rPr lang="en-US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lang="hi-IN" sz="20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कुम्भकः रेचकान्ते पूरकान्ते वा क्रियतेत्यतः सः द्विविधः</a:t>
              </a:r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lang="en-US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– </a:t>
              </a:r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पूरकान्ते आभ्यन्तरः, रेचकान्ते बाह्यश्च।</a:t>
              </a:r>
            </a:p>
            <a:p>
              <a:pPr lvl="0">
                <a:buFont typeface="Arial" pitchFamily="34" charset="0"/>
                <a:buChar char="•"/>
                <a:defRPr/>
              </a:pPr>
              <a:endParaRPr lang="hi-IN" sz="2000" kern="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pPr lvl="0">
                <a:buFont typeface="Arial" pitchFamily="34" charset="0"/>
                <a:buChar char="•"/>
                <a:defRPr/>
              </a:pPr>
              <a:r>
                <a:rPr lang="en-US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द्वादश-षोडश-द्वात्रिंशत्-चतुःषष्ठिमात्राभिः (</a:t>
              </a:r>
              <a:r>
                <a:rPr lang="en-US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12:16:32)</a:t>
              </a:r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पूरकादयः प्राणायामा उत्तरोत्तरं प्रकृष्टाः।</a:t>
              </a:r>
              <a:endParaRPr lang="hi-IN" sz="2000" kern="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endParaRPr lang="hi-IN" sz="2000" kern="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lang="hi-IN" sz="2000" kern="0" dirty="0" smtClean="0">
                  <a:solidFill>
                    <a:srgbClr val="000000"/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प्राणायामैर्दहेद्दोषान् धारणाभिश्च किल्बिषान्। प्रत्याहारेण संसर्गान् ध्यानेनानीश्वरान् गुणान्॥(भागवते-३.२८.११) 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5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3200" b="1" dirty="0" smtClean="0"/>
              <a:t>			</a:t>
            </a:r>
            <a:r>
              <a:rPr lang="hi-IN" sz="32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hi-IN" sz="3600" b="1" dirty="0" smtClean="0">
                <a:latin typeface="Aparajita" pitchFamily="34" charset="0"/>
                <a:cs typeface="Aparajita" pitchFamily="34" charset="0"/>
              </a:rPr>
              <a:t>प्राणायामः</a:t>
            </a:r>
            <a:endParaRPr lang="en-US" sz="36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A38F-1324-444F-9C74-CA3B8423C3F8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174483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436" y="533400"/>
            <a:ext cx="8192655" cy="5334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hi-IN" sz="2800" dirty="0" smtClean="0">
                <a:solidFill>
                  <a:srgbClr val="FFFF00"/>
                </a:solidFill>
                <a:latin typeface="Aparajita" pitchFamily="34" charset="0"/>
                <a:ea typeface="Verdana" pitchFamily="34" charset="0"/>
                <a:cs typeface="Aparajita" pitchFamily="34" charset="0"/>
              </a:rPr>
              <a:t>प्राणायामभेदाः</a:t>
            </a:r>
            <a:endParaRPr lang="en-US" sz="2800" dirty="0" smtClean="0">
              <a:solidFill>
                <a:srgbClr val="FFFF00"/>
              </a:solidFill>
              <a:latin typeface="Aparajita" pitchFamily="34" charset="0"/>
              <a:ea typeface="Verdana" pitchFamily="34" charset="0"/>
              <a:cs typeface="Aparajita" pitchFamily="34" charset="0"/>
            </a:endParaRPr>
          </a:p>
        </p:txBody>
      </p:sp>
      <p:sp>
        <p:nvSpPr>
          <p:cNvPr id="17410" name="Rectangle 177"/>
          <p:cNvSpPr>
            <a:spLocks noChangeArrowheads="1"/>
          </p:cNvSpPr>
          <p:nvPr/>
        </p:nvSpPr>
        <p:spPr bwMode="auto">
          <a:xfrm>
            <a:off x="685800" y="1600200"/>
            <a:ext cx="7897091" cy="38164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tIns="0" bIns="0" anchor="ctr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प्राणायामः चतुष्प्रकारकः। यथा--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१. पूरकः	२. रेचकः	३. कुम्भकः	४. केवलकुम्भकश्चेति।</a:t>
            </a:r>
          </a:p>
          <a:p>
            <a:endParaRPr lang="hi-IN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नाडीत्रयम् - इडानाडी, पिङ्गलानाडी, सुषुम्नानाडी च।</a:t>
            </a:r>
          </a:p>
          <a:p>
            <a:pPr>
              <a:buFont typeface="Wingdings" pitchFamily="2" charset="2"/>
              <a:buChar char="ü"/>
            </a:pPr>
            <a:endParaRPr lang="hi-IN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प्राणायामफलम् </a:t>
            </a:r>
            <a:r>
              <a:rPr lang="hi-IN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“ततः क्षीयते प्रकाशावरणम्” 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यो.सू २/५२</a:t>
            </a:r>
            <a:r>
              <a:rPr lang="kn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74430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533400"/>
          <a:ext cx="87630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5C0CC-5E79-45E0-B267-884CF72E90E9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 bwMode="auto">
          <a:xfrm>
            <a:off x="1749299" y="3101431"/>
            <a:ext cx="6687032" cy="57529"/>
          </a:xfrm>
          <a:prstGeom prst="ellipse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Arial Unicode MS" charset="0"/>
              <a:cs typeface="Arial Unicode M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74585" y="1295400"/>
            <a:ext cx="6778651" cy="5105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176213" indent="-1714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hi-IN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‘लक्षितस्य लक्षणे चित्तस्य अचञ्चलास्थितिरेव’</a:t>
            </a:r>
            <a:r>
              <a:rPr lang="hi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धारणा। </a:t>
            </a:r>
          </a:p>
          <a:p>
            <a:pPr marL="176213" indent="-1714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hi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‘</a:t>
            </a:r>
            <a:r>
              <a:rPr lang="hi-IN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देशबन्धश्चित्तस्य धारणा’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यो.सू ३/१</a:t>
            </a:r>
            <a:r>
              <a:rPr lang="kn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r>
              <a:rPr lang="hi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pPr marL="176213" indent="-1714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endParaRPr lang="hi-IN" sz="3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176213" indent="-1714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hi-IN" sz="3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धारणाफलम् – दीर्घजीवी (चिरायुः) भवति।</a:t>
            </a:r>
            <a:endParaRPr lang="en-US" sz="3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312204" y="2190126"/>
            <a:ext cx="1469292" cy="93787"/>
          </a:xfrm>
          <a:prstGeom prst="ellipse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Arial Unicode MS" charset="0"/>
              <a:cs typeface="Arial Unicode MS" charset="0"/>
            </a:endParaRPr>
          </a:p>
        </p:txBody>
      </p:sp>
      <p:sp>
        <p:nvSpPr>
          <p:cNvPr id="9" name="Pentagon 8"/>
          <p:cNvSpPr/>
          <p:nvPr/>
        </p:nvSpPr>
        <p:spPr>
          <a:xfrm rot="5400000">
            <a:off x="-1602495" y="3126495"/>
            <a:ext cx="5105400" cy="1443210"/>
          </a:xfrm>
          <a:prstGeom prst="homePlate">
            <a:avLst>
              <a:gd name="adj" fmla="val 32115"/>
            </a:avLst>
          </a:prstGeom>
          <a:solidFill>
            <a:srgbClr val="D45D00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8600" y="2616431"/>
            <a:ext cx="14459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i-IN" sz="20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hi-IN" sz="4000" b="1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धारणा</a:t>
            </a:r>
            <a:endParaRPr lang="en-US" sz="4000" dirty="0" smtClean="0">
              <a:solidFill>
                <a:srgbClr val="FFFF00"/>
              </a:solidFill>
            </a:endParaRPr>
          </a:p>
          <a:p>
            <a:pPr algn="ctr">
              <a:defRPr/>
            </a:pPr>
            <a:endParaRPr lang="en-US" sz="1200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US" sz="1200" dirty="0" smtClean="0">
              <a:solidFill>
                <a:schemeClr val="bg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274638"/>
            <a:ext cx="8229600" cy="61750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 fontAlgn="base"/>
            <a:r>
              <a:rPr lang="hi-IN" sz="4800" b="1" dirty="0" smtClean="0">
                <a:solidFill>
                  <a:srgbClr val="C00000"/>
                </a:solidFill>
                <a:latin typeface="Aparajita" pitchFamily="34" charset="0"/>
                <a:cs typeface="Aparajita" pitchFamily="34" charset="0"/>
              </a:rPr>
              <a:t>धारणा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925B-16E7-43BD-88CD-6DB8EA167496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3522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47739" cy="6096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285750" indent="-285750" algn="ctr"/>
            <a:r>
              <a:rPr lang="hi-IN" sz="3200" dirty="0" smtClean="0">
                <a:solidFill>
                  <a:srgbClr val="C00000"/>
                </a:solidFill>
                <a:latin typeface="Aparajita" pitchFamily="34" charset="0"/>
                <a:cs typeface="Aparajita" pitchFamily="34" charset="0"/>
              </a:rPr>
              <a:t>ध्यानम्</a:t>
            </a:r>
            <a:endParaRPr lang="en-US" sz="3200" dirty="0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02292" y="1142999"/>
            <a:ext cx="8108308" cy="5410200"/>
            <a:chOff x="1482230" y="1476368"/>
            <a:chExt cx="6500575" cy="2172777"/>
          </a:xfrm>
        </p:grpSpPr>
        <p:sp>
          <p:nvSpPr>
            <p:cNvPr id="20" name="Rectangle 19"/>
            <p:cNvSpPr/>
            <p:nvPr/>
          </p:nvSpPr>
          <p:spPr>
            <a:xfrm>
              <a:off x="1620270" y="1476368"/>
              <a:ext cx="6362535" cy="21727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2286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190750" y="1768660"/>
              <a:ext cx="5676900" cy="254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628650" lvl="1" indent="-171450">
                <a:lnSpc>
                  <a:spcPct val="150000"/>
                </a:lnSpc>
                <a:buClr>
                  <a:srgbClr val="0D776E"/>
                </a:buClr>
                <a:buFont typeface="Wingdings" panose="05000000000000000000" pitchFamily="2" charset="2"/>
                <a:buChar char="ü"/>
              </a:pPr>
              <a:endParaRPr lang="en-US" sz="1200" dirty="0"/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1482230" y="1676400"/>
              <a:ext cx="1963024" cy="1459685"/>
            </a:xfrm>
            <a:custGeom>
              <a:avLst/>
              <a:gdLst>
                <a:gd name="connsiteX0" fmla="*/ 721453 w 1963024"/>
                <a:gd name="connsiteY0" fmla="*/ 0 h 1459685"/>
                <a:gd name="connsiteX1" fmla="*/ 1963024 w 1963024"/>
                <a:gd name="connsiteY1" fmla="*/ 25167 h 1459685"/>
                <a:gd name="connsiteX2" fmla="*/ 1249959 w 1963024"/>
                <a:gd name="connsiteY2" fmla="*/ 1459685 h 1459685"/>
                <a:gd name="connsiteX3" fmla="*/ 0 w 1963024"/>
                <a:gd name="connsiteY3" fmla="*/ 1459685 h 1459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63024" h="1459685">
                  <a:moveTo>
                    <a:pt x="721453" y="0"/>
                  </a:moveTo>
                  <a:lnTo>
                    <a:pt x="1963024" y="25167"/>
                  </a:lnTo>
                  <a:lnTo>
                    <a:pt x="1249959" y="1459685"/>
                  </a:lnTo>
                  <a:lnTo>
                    <a:pt x="0" y="1459685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168275" marR="0" indent="-168275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1"/>
                </a:buClr>
                <a:buSzTx/>
                <a:buFontTx/>
                <a:buChar char="•"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09600" y="1219200"/>
            <a:ext cx="7924800" cy="5078313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हृदयादिदेशेषु ध्येयालम्बनस्य वृत्तेः एकतानता, सजातीयवृत्तिनैरन्तर्यप्रवाहः ध्यानम्।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hi-IN" sz="36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‘तत्र प्रत्ययैकतानता ध्यानम्’ </a:t>
            </a:r>
            <a:r>
              <a:rPr lang="hi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(यो.सू ३/२) इति।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AC68-9A21-4BAB-BC1E-5C560E27BD37}" type="datetime1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32050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47739" cy="6096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285750" indent="-285750" algn="ctr"/>
            <a:r>
              <a:rPr lang="hi-IN" sz="3200" dirty="0" smtClean="0">
                <a:solidFill>
                  <a:srgbClr val="C00000"/>
                </a:solidFill>
                <a:latin typeface="Aparajita" pitchFamily="34" charset="0"/>
                <a:cs typeface="Aparajita" pitchFamily="34" charset="0"/>
              </a:rPr>
              <a:t>समाधिः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2000" y="1143000"/>
            <a:ext cx="7924800" cy="4431983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सम्यग् आधीयते मनः यत्र सः समाधिः।</a:t>
            </a:r>
            <a:endParaRPr lang="hi-IN" sz="36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en-US" sz="28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‘तदेवार्थमात्रनिर्भासं स्वरूपशून्यमिव समाधिः’ </a:t>
            </a: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(यो.सू ३/३) इति।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en-US" sz="28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 च द्विविधः</a:t>
            </a: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</a:t>
            </a: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१. सम्प्रज्ञातसमाधिः</a:t>
            </a:r>
            <a:endParaRPr lang="en-US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4" algn="just">
              <a:lnSpc>
                <a:spcPct val="150000"/>
              </a:lnSpc>
            </a:pP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२. असम्प्रज्ञातसमाधिश्च।</a:t>
            </a:r>
            <a:endParaRPr lang="en-US" sz="2000" dirty="0">
              <a:solidFill>
                <a:schemeClr val="accent5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AC68-9A21-4BAB-BC1E-5C560E27BD37}" type="datetime1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0" name="Moon 9"/>
          <p:cNvSpPr/>
          <p:nvPr/>
        </p:nvSpPr>
        <p:spPr>
          <a:xfrm>
            <a:off x="2514600" y="4800600"/>
            <a:ext cx="990600" cy="457200"/>
          </a:xfrm>
          <a:prstGeom prst="moon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32050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761999"/>
            <a:ext cx="8499735" cy="5867400"/>
            <a:chOff x="1059091" y="1023715"/>
            <a:chExt cx="7583227" cy="2367332"/>
          </a:xfrm>
        </p:grpSpPr>
        <p:sp>
          <p:nvSpPr>
            <p:cNvPr id="11" name="Rounded Rectangle 10"/>
            <p:cNvSpPr/>
            <p:nvPr/>
          </p:nvSpPr>
          <p:spPr>
            <a:xfrm>
              <a:off x="1059091" y="1023715"/>
              <a:ext cx="7583227" cy="2367332"/>
            </a:xfrm>
            <a:prstGeom prst="roundRect">
              <a:avLst>
                <a:gd name="adj" fmla="val 15039"/>
              </a:avLst>
            </a:prstGeom>
            <a:gradFill flip="none" rotWithShape="1">
              <a:gsLst>
                <a:gs pos="0">
                  <a:srgbClr val="0D776E">
                    <a:shade val="30000"/>
                    <a:satMod val="115000"/>
                  </a:srgbClr>
                </a:gs>
                <a:gs pos="50000">
                  <a:srgbClr val="0D776E">
                    <a:shade val="67500"/>
                    <a:satMod val="115000"/>
                  </a:srgbClr>
                </a:gs>
                <a:gs pos="100000">
                  <a:srgbClr val="0D776E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          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35040" y="1615440"/>
              <a:ext cx="4876800" cy="1117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801688">
                <a:spcBef>
                  <a:spcPct val="20000"/>
                </a:spcBef>
              </a:pPr>
              <a:endParaRPr lang="en-US" sz="1200" b="1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285750" lvl="0" indent="-285750" algn="ctr"/>
            <a:r>
              <a:rPr lang="hi-IN" sz="3200" b="1" dirty="0" smtClean="0">
                <a:latin typeface="Aparajita" pitchFamily="34" charset="0"/>
                <a:cs typeface="Aparajita" pitchFamily="34" charset="0"/>
              </a:rPr>
              <a:t>आसनप्रयोजनम्</a:t>
            </a:r>
            <a:endParaRPr lang="en-US" sz="32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AE941-4E27-4B47-AC3E-BD000ACE9FD6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62000" y="990600"/>
            <a:ext cx="7772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endParaRPr lang="hi-IN" sz="3200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32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सम्प्रज्ञातसमाधिः – ध्यातृ-ध्यान-ध्येयानां पृथक् पृथक् प्रतिभासः। </a:t>
            </a:r>
            <a:r>
              <a:rPr lang="hi-IN" sz="3200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(सविकल्पसमाधिः वा सबीजसमाधिः)</a:t>
            </a:r>
          </a:p>
          <a:p>
            <a:pPr>
              <a:buFont typeface="Wingdings" pitchFamily="2" charset="2"/>
              <a:buChar char="Ø"/>
            </a:pPr>
            <a:endParaRPr lang="hi-IN" sz="3200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hi-IN" sz="3200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32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असम्प्रज्ञातसमाधिः – ध्यातृ-ध्यानक्रिययोः प्रतिभासं विना केवलं ध्येयाकारवृत्तिप्रतिभासः। </a:t>
            </a:r>
            <a:r>
              <a:rPr lang="hi-IN" sz="3200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(निर्विकल्पसमाधिः वा निर्बीजसमाधिः)</a:t>
            </a:r>
          </a:p>
          <a:p>
            <a:pPr>
              <a:buFont typeface="Wingdings" pitchFamily="2" charset="2"/>
              <a:buChar char="Ø"/>
            </a:pPr>
            <a:endParaRPr lang="hi-IN" sz="3200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15652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436" y="533400"/>
            <a:ext cx="8192655" cy="5334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hi-IN" sz="2800" dirty="0" smtClean="0">
                <a:solidFill>
                  <a:srgbClr val="FF0000"/>
                </a:solidFill>
                <a:latin typeface="Aparajita" pitchFamily="34" charset="0"/>
                <a:ea typeface="Verdana" pitchFamily="34" charset="0"/>
                <a:cs typeface="Aparajita" pitchFamily="34" charset="0"/>
              </a:rPr>
              <a:t>विषयानुक्रमणिका</a:t>
            </a:r>
            <a:endParaRPr lang="en-US" sz="2800" dirty="0" smtClean="0">
              <a:solidFill>
                <a:srgbClr val="FF0000"/>
              </a:solidFill>
              <a:latin typeface="Aparajita" pitchFamily="34" charset="0"/>
              <a:ea typeface="Verdana" pitchFamily="34" charset="0"/>
              <a:cs typeface="Aparajita" pitchFamily="34" charset="0"/>
            </a:endParaRPr>
          </a:p>
        </p:txBody>
      </p:sp>
      <p:sp>
        <p:nvSpPr>
          <p:cNvPr id="17410" name="Rectangle 177"/>
          <p:cNvSpPr>
            <a:spLocks noChangeArrowheads="1"/>
          </p:cNvSpPr>
          <p:nvPr/>
        </p:nvSpPr>
        <p:spPr bwMode="auto">
          <a:xfrm>
            <a:off x="685800" y="2133600"/>
            <a:ext cx="7897091" cy="437042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tIns="0" bIns="0" anchor="ctr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algn="ctr" eaLnBrk="0" hangingPunct="0"/>
            <a:r>
              <a:rPr lang="hi-IN" sz="24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योगदर्शने अष्टाङ्गानि स्वीकृतानि सन्ति।</a:t>
            </a:r>
            <a:endParaRPr lang="en-US" sz="24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 eaLnBrk="0" hangingPunct="0"/>
            <a:endParaRPr lang="hi-IN" sz="24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 eaLnBrk="0" hangingPunct="0"/>
            <a:r>
              <a:rPr lang="hi-IN" sz="2400" dirty="0" smtClean="0">
                <a:solidFill>
                  <a:schemeClr val="tx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अष्टानाम् अङ्गानां योगः अष्टाङ्गयोगः।</a:t>
            </a:r>
          </a:p>
          <a:p>
            <a:pPr algn="ctr" eaLnBrk="0" hangingPunct="0"/>
            <a:r>
              <a:rPr lang="hi-IN" sz="2400" dirty="0" smtClean="0">
                <a:solidFill>
                  <a:schemeClr val="tx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(षष्ठीतत्पुरुषसमासः)</a:t>
            </a:r>
          </a:p>
          <a:p>
            <a:pPr eaLnBrk="0" hangingPunct="0">
              <a:buFont typeface="Wingdings" pitchFamily="2" charset="2"/>
              <a:buChar char="v"/>
            </a:pP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dirty="0" smtClean="0">
                <a:solidFill>
                  <a:schemeClr val="accent5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यमनियमासनप्राणायामप्रत्याहारधारणाध्यानसमाधयोऽष्टावङ्गानि इति योगसूत्रम्- (२/२९)।</a:t>
            </a:r>
          </a:p>
          <a:p>
            <a:pPr marL="914400" lvl="1" indent="-457200" eaLnBrk="0" hangingPunct="0">
              <a:buAutoNum type="hindiNumPeriod"/>
            </a:pP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यमः			२.नियमः</a:t>
            </a:r>
          </a:p>
          <a:p>
            <a:pPr marL="457200" indent="-457200" eaLnBrk="0" hangingPunct="0"/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३. आसनम्			४. प्राणायामः</a:t>
            </a:r>
          </a:p>
          <a:p>
            <a:pPr marL="457200" indent="-457200" eaLnBrk="0" hangingPunct="0"/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५. प्रत्याहारः		६. धारणा</a:t>
            </a:r>
          </a:p>
          <a:p>
            <a:pPr marL="457200" indent="-457200" eaLnBrk="0" hangingPunct="0"/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७. ध्यानम्			८. समाधिश्च</a:t>
            </a:r>
          </a:p>
          <a:p>
            <a:pPr eaLnBrk="0" hangingPunct="0"/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74430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1" y="1066800"/>
            <a:ext cx="8610600" cy="5257799"/>
            <a:chOff x="912813" y="995346"/>
            <a:chExt cx="7318375" cy="1898052"/>
          </a:xfrm>
        </p:grpSpPr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912813" y="995346"/>
              <a:ext cx="7318375" cy="1733004"/>
            </a:xfrm>
            <a:custGeom>
              <a:avLst/>
              <a:gdLst/>
              <a:ahLst/>
              <a:cxnLst>
                <a:cxn ang="0">
                  <a:pos x="492" y="0"/>
                </a:cxn>
                <a:cxn ang="0">
                  <a:pos x="4118" y="0"/>
                </a:cxn>
                <a:cxn ang="0">
                  <a:pos x="4192" y="6"/>
                </a:cxn>
                <a:cxn ang="0">
                  <a:pos x="4261" y="22"/>
                </a:cxn>
                <a:cxn ang="0">
                  <a:pos x="4327" y="49"/>
                </a:cxn>
                <a:cxn ang="0">
                  <a:pos x="4387" y="84"/>
                </a:cxn>
                <a:cxn ang="0">
                  <a:pos x="4442" y="130"/>
                </a:cxn>
                <a:cxn ang="0">
                  <a:pos x="4490" y="181"/>
                </a:cxn>
                <a:cxn ang="0">
                  <a:pos x="4532" y="239"/>
                </a:cxn>
                <a:cxn ang="0">
                  <a:pos x="4564" y="303"/>
                </a:cxn>
                <a:cxn ang="0">
                  <a:pos x="4590" y="373"/>
                </a:cxn>
                <a:cxn ang="0">
                  <a:pos x="4605" y="448"/>
                </a:cxn>
                <a:cxn ang="0">
                  <a:pos x="4610" y="525"/>
                </a:cxn>
                <a:cxn ang="0">
                  <a:pos x="4605" y="601"/>
                </a:cxn>
                <a:cxn ang="0">
                  <a:pos x="4590" y="676"/>
                </a:cxn>
                <a:cxn ang="0">
                  <a:pos x="4564" y="746"/>
                </a:cxn>
                <a:cxn ang="0">
                  <a:pos x="4532" y="810"/>
                </a:cxn>
                <a:cxn ang="0">
                  <a:pos x="4490" y="868"/>
                </a:cxn>
                <a:cxn ang="0">
                  <a:pos x="4442" y="919"/>
                </a:cxn>
                <a:cxn ang="0">
                  <a:pos x="4387" y="965"/>
                </a:cxn>
                <a:cxn ang="0">
                  <a:pos x="4327" y="1000"/>
                </a:cxn>
                <a:cxn ang="0">
                  <a:pos x="4261" y="1027"/>
                </a:cxn>
                <a:cxn ang="0">
                  <a:pos x="4192" y="1044"/>
                </a:cxn>
                <a:cxn ang="0">
                  <a:pos x="4118" y="1049"/>
                </a:cxn>
                <a:cxn ang="0">
                  <a:pos x="492" y="1049"/>
                </a:cxn>
                <a:cxn ang="0">
                  <a:pos x="419" y="1044"/>
                </a:cxn>
                <a:cxn ang="0">
                  <a:pos x="350" y="1027"/>
                </a:cxn>
                <a:cxn ang="0">
                  <a:pos x="284" y="1000"/>
                </a:cxn>
                <a:cxn ang="0">
                  <a:pos x="223" y="965"/>
                </a:cxn>
                <a:cxn ang="0">
                  <a:pos x="169" y="919"/>
                </a:cxn>
                <a:cxn ang="0">
                  <a:pos x="121" y="868"/>
                </a:cxn>
                <a:cxn ang="0">
                  <a:pos x="79" y="810"/>
                </a:cxn>
                <a:cxn ang="0">
                  <a:pos x="46" y="746"/>
                </a:cxn>
                <a:cxn ang="0">
                  <a:pos x="20" y="676"/>
                </a:cxn>
                <a:cxn ang="0">
                  <a:pos x="6" y="601"/>
                </a:cxn>
                <a:cxn ang="0">
                  <a:pos x="0" y="525"/>
                </a:cxn>
                <a:cxn ang="0">
                  <a:pos x="6" y="448"/>
                </a:cxn>
                <a:cxn ang="0">
                  <a:pos x="20" y="373"/>
                </a:cxn>
                <a:cxn ang="0">
                  <a:pos x="46" y="303"/>
                </a:cxn>
                <a:cxn ang="0">
                  <a:pos x="79" y="239"/>
                </a:cxn>
                <a:cxn ang="0">
                  <a:pos x="121" y="181"/>
                </a:cxn>
                <a:cxn ang="0">
                  <a:pos x="169" y="130"/>
                </a:cxn>
                <a:cxn ang="0">
                  <a:pos x="223" y="84"/>
                </a:cxn>
                <a:cxn ang="0">
                  <a:pos x="284" y="49"/>
                </a:cxn>
                <a:cxn ang="0">
                  <a:pos x="350" y="22"/>
                </a:cxn>
                <a:cxn ang="0">
                  <a:pos x="419" y="6"/>
                </a:cxn>
                <a:cxn ang="0">
                  <a:pos x="492" y="0"/>
                </a:cxn>
              </a:cxnLst>
              <a:rect l="0" t="0" r="r" b="b"/>
              <a:pathLst>
                <a:path w="4610" h="1049">
                  <a:moveTo>
                    <a:pt x="492" y="0"/>
                  </a:moveTo>
                  <a:lnTo>
                    <a:pt x="4118" y="0"/>
                  </a:lnTo>
                  <a:lnTo>
                    <a:pt x="4192" y="6"/>
                  </a:lnTo>
                  <a:lnTo>
                    <a:pt x="4261" y="22"/>
                  </a:lnTo>
                  <a:lnTo>
                    <a:pt x="4327" y="49"/>
                  </a:lnTo>
                  <a:lnTo>
                    <a:pt x="4387" y="84"/>
                  </a:lnTo>
                  <a:lnTo>
                    <a:pt x="4442" y="130"/>
                  </a:lnTo>
                  <a:lnTo>
                    <a:pt x="4490" y="181"/>
                  </a:lnTo>
                  <a:lnTo>
                    <a:pt x="4532" y="239"/>
                  </a:lnTo>
                  <a:lnTo>
                    <a:pt x="4564" y="303"/>
                  </a:lnTo>
                  <a:lnTo>
                    <a:pt x="4590" y="373"/>
                  </a:lnTo>
                  <a:lnTo>
                    <a:pt x="4605" y="448"/>
                  </a:lnTo>
                  <a:lnTo>
                    <a:pt x="4610" y="525"/>
                  </a:lnTo>
                  <a:lnTo>
                    <a:pt x="4605" y="601"/>
                  </a:lnTo>
                  <a:lnTo>
                    <a:pt x="4590" y="676"/>
                  </a:lnTo>
                  <a:lnTo>
                    <a:pt x="4564" y="746"/>
                  </a:lnTo>
                  <a:lnTo>
                    <a:pt x="4532" y="810"/>
                  </a:lnTo>
                  <a:lnTo>
                    <a:pt x="4490" y="868"/>
                  </a:lnTo>
                  <a:lnTo>
                    <a:pt x="4442" y="919"/>
                  </a:lnTo>
                  <a:lnTo>
                    <a:pt x="4387" y="965"/>
                  </a:lnTo>
                  <a:lnTo>
                    <a:pt x="4327" y="1000"/>
                  </a:lnTo>
                  <a:lnTo>
                    <a:pt x="4261" y="1027"/>
                  </a:lnTo>
                  <a:lnTo>
                    <a:pt x="4192" y="1044"/>
                  </a:lnTo>
                  <a:lnTo>
                    <a:pt x="4118" y="1049"/>
                  </a:lnTo>
                  <a:lnTo>
                    <a:pt x="492" y="1049"/>
                  </a:lnTo>
                  <a:lnTo>
                    <a:pt x="419" y="1044"/>
                  </a:lnTo>
                  <a:lnTo>
                    <a:pt x="350" y="1027"/>
                  </a:lnTo>
                  <a:lnTo>
                    <a:pt x="284" y="1000"/>
                  </a:lnTo>
                  <a:lnTo>
                    <a:pt x="223" y="965"/>
                  </a:lnTo>
                  <a:lnTo>
                    <a:pt x="169" y="919"/>
                  </a:lnTo>
                  <a:lnTo>
                    <a:pt x="121" y="868"/>
                  </a:lnTo>
                  <a:lnTo>
                    <a:pt x="79" y="810"/>
                  </a:lnTo>
                  <a:lnTo>
                    <a:pt x="46" y="746"/>
                  </a:lnTo>
                  <a:lnTo>
                    <a:pt x="20" y="676"/>
                  </a:lnTo>
                  <a:lnTo>
                    <a:pt x="6" y="601"/>
                  </a:lnTo>
                  <a:lnTo>
                    <a:pt x="0" y="525"/>
                  </a:lnTo>
                  <a:lnTo>
                    <a:pt x="6" y="448"/>
                  </a:lnTo>
                  <a:lnTo>
                    <a:pt x="20" y="373"/>
                  </a:lnTo>
                  <a:lnTo>
                    <a:pt x="46" y="303"/>
                  </a:lnTo>
                  <a:lnTo>
                    <a:pt x="79" y="239"/>
                  </a:lnTo>
                  <a:lnTo>
                    <a:pt x="121" y="181"/>
                  </a:lnTo>
                  <a:lnTo>
                    <a:pt x="169" y="130"/>
                  </a:lnTo>
                  <a:lnTo>
                    <a:pt x="223" y="84"/>
                  </a:lnTo>
                  <a:lnTo>
                    <a:pt x="284" y="49"/>
                  </a:lnTo>
                  <a:lnTo>
                    <a:pt x="350" y="22"/>
                  </a:lnTo>
                  <a:lnTo>
                    <a:pt x="419" y="6"/>
                  </a:lnTo>
                  <a:lnTo>
                    <a:pt x="492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912813" y="1611296"/>
              <a:ext cx="2655339" cy="1282102"/>
            </a:xfrm>
            <a:custGeom>
              <a:avLst/>
              <a:gdLst/>
              <a:ahLst/>
              <a:cxnLst>
                <a:cxn ang="0">
                  <a:pos x="706" y="0"/>
                </a:cxn>
                <a:cxn ang="0">
                  <a:pos x="1150" y="2"/>
                </a:cxn>
                <a:cxn ang="0">
                  <a:pos x="1338" y="4"/>
                </a:cxn>
                <a:cxn ang="0">
                  <a:pos x="1366" y="7"/>
                </a:cxn>
                <a:cxn ang="0">
                  <a:pos x="1415" y="22"/>
                </a:cxn>
                <a:cxn ang="0">
                  <a:pos x="1481" y="53"/>
                </a:cxn>
                <a:cxn ang="0">
                  <a:pos x="1558" y="110"/>
                </a:cxn>
                <a:cxn ang="0">
                  <a:pos x="1642" y="199"/>
                </a:cxn>
                <a:cxn ang="0">
                  <a:pos x="1726" y="325"/>
                </a:cxn>
                <a:cxn ang="0">
                  <a:pos x="1784" y="411"/>
                </a:cxn>
                <a:cxn ang="0">
                  <a:pos x="1854" y="477"/>
                </a:cxn>
                <a:cxn ang="0">
                  <a:pos x="1953" y="534"/>
                </a:cxn>
                <a:cxn ang="0">
                  <a:pos x="2080" y="572"/>
                </a:cxn>
                <a:cxn ang="0">
                  <a:pos x="2201" y="587"/>
                </a:cxn>
                <a:cxn ang="0">
                  <a:pos x="2302" y="587"/>
                </a:cxn>
                <a:cxn ang="0">
                  <a:pos x="2640" y="585"/>
                </a:cxn>
                <a:cxn ang="0">
                  <a:pos x="3089" y="583"/>
                </a:cxn>
                <a:cxn ang="0">
                  <a:pos x="3605" y="581"/>
                </a:cxn>
                <a:cxn ang="0">
                  <a:pos x="4060" y="579"/>
                </a:cxn>
                <a:cxn ang="0">
                  <a:pos x="4358" y="578"/>
                </a:cxn>
                <a:cxn ang="0">
                  <a:pos x="4363" y="581"/>
                </a:cxn>
                <a:cxn ang="0">
                  <a:pos x="4374" y="590"/>
                </a:cxn>
                <a:cxn ang="0">
                  <a:pos x="4254" y="649"/>
                </a:cxn>
                <a:cxn ang="0">
                  <a:pos x="4118" y="669"/>
                </a:cxn>
                <a:cxn ang="0">
                  <a:pos x="421" y="664"/>
                </a:cxn>
                <a:cxn ang="0">
                  <a:pos x="289" y="623"/>
                </a:cxn>
                <a:cxn ang="0">
                  <a:pos x="178" y="548"/>
                </a:cxn>
                <a:cxn ang="0">
                  <a:pos x="88" y="444"/>
                </a:cxn>
                <a:cxn ang="0">
                  <a:pos x="28" y="318"/>
                </a:cxn>
                <a:cxn ang="0">
                  <a:pos x="0" y="176"/>
                </a:cxn>
                <a:cxn ang="0">
                  <a:pos x="8" y="139"/>
                </a:cxn>
                <a:cxn ang="0">
                  <a:pos x="26" y="101"/>
                </a:cxn>
                <a:cxn ang="0">
                  <a:pos x="61" y="60"/>
                </a:cxn>
                <a:cxn ang="0">
                  <a:pos x="114" y="29"/>
                </a:cxn>
                <a:cxn ang="0">
                  <a:pos x="190" y="7"/>
                </a:cxn>
                <a:cxn ang="0">
                  <a:pos x="297" y="2"/>
                </a:cxn>
                <a:cxn ang="0">
                  <a:pos x="525" y="0"/>
                </a:cxn>
              </a:cxnLst>
              <a:rect l="0" t="0" r="r" b="b"/>
              <a:pathLst>
                <a:path w="4374" h="669">
                  <a:moveTo>
                    <a:pt x="525" y="0"/>
                  </a:moveTo>
                  <a:lnTo>
                    <a:pt x="706" y="0"/>
                  </a:lnTo>
                  <a:lnTo>
                    <a:pt x="799" y="2"/>
                  </a:lnTo>
                  <a:lnTo>
                    <a:pt x="1150" y="2"/>
                  </a:lnTo>
                  <a:lnTo>
                    <a:pt x="1203" y="4"/>
                  </a:lnTo>
                  <a:lnTo>
                    <a:pt x="1338" y="4"/>
                  </a:lnTo>
                  <a:lnTo>
                    <a:pt x="1349" y="6"/>
                  </a:lnTo>
                  <a:lnTo>
                    <a:pt x="1366" y="7"/>
                  </a:lnTo>
                  <a:lnTo>
                    <a:pt x="1388" y="13"/>
                  </a:lnTo>
                  <a:lnTo>
                    <a:pt x="1415" y="22"/>
                  </a:lnTo>
                  <a:lnTo>
                    <a:pt x="1446" y="35"/>
                  </a:lnTo>
                  <a:lnTo>
                    <a:pt x="1481" y="53"/>
                  </a:lnTo>
                  <a:lnTo>
                    <a:pt x="1519" y="79"/>
                  </a:lnTo>
                  <a:lnTo>
                    <a:pt x="1558" y="110"/>
                  </a:lnTo>
                  <a:lnTo>
                    <a:pt x="1600" y="150"/>
                  </a:lnTo>
                  <a:lnTo>
                    <a:pt x="1642" y="199"/>
                  </a:lnTo>
                  <a:lnTo>
                    <a:pt x="1684" y="256"/>
                  </a:lnTo>
                  <a:lnTo>
                    <a:pt x="1726" y="325"/>
                  </a:lnTo>
                  <a:lnTo>
                    <a:pt x="1753" y="371"/>
                  </a:lnTo>
                  <a:lnTo>
                    <a:pt x="1784" y="411"/>
                  </a:lnTo>
                  <a:lnTo>
                    <a:pt x="1819" y="448"/>
                  </a:lnTo>
                  <a:lnTo>
                    <a:pt x="1854" y="477"/>
                  </a:lnTo>
                  <a:lnTo>
                    <a:pt x="1890" y="501"/>
                  </a:lnTo>
                  <a:lnTo>
                    <a:pt x="1953" y="534"/>
                  </a:lnTo>
                  <a:lnTo>
                    <a:pt x="2016" y="556"/>
                  </a:lnTo>
                  <a:lnTo>
                    <a:pt x="2080" y="572"/>
                  </a:lnTo>
                  <a:lnTo>
                    <a:pt x="2143" y="581"/>
                  </a:lnTo>
                  <a:lnTo>
                    <a:pt x="2201" y="587"/>
                  </a:lnTo>
                  <a:lnTo>
                    <a:pt x="2256" y="589"/>
                  </a:lnTo>
                  <a:lnTo>
                    <a:pt x="2302" y="587"/>
                  </a:lnTo>
                  <a:lnTo>
                    <a:pt x="2340" y="585"/>
                  </a:lnTo>
                  <a:lnTo>
                    <a:pt x="2640" y="585"/>
                  </a:lnTo>
                  <a:lnTo>
                    <a:pt x="2718" y="583"/>
                  </a:lnTo>
                  <a:lnTo>
                    <a:pt x="3089" y="583"/>
                  </a:lnTo>
                  <a:lnTo>
                    <a:pt x="3190" y="581"/>
                  </a:lnTo>
                  <a:lnTo>
                    <a:pt x="3605" y="581"/>
                  </a:lnTo>
                  <a:lnTo>
                    <a:pt x="3704" y="579"/>
                  </a:lnTo>
                  <a:lnTo>
                    <a:pt x="4060" y="579"/>
                  </a:lnTo>
                  <a:lnTo>
                    <a:pt x="4133" y="578"/>
                  </a:lnTo>
                  <a:lnTo>
                    <a:pt x="4358" y="578"/>
                  </a:lnTo>
                  <a:lnTo>
                    <a:pt x="4362" y="579"/>
                  </a:lnTo>
                  <a:lnTo>
                    <a:pt x="4363" y="581"/>
                  </a:lnTo>
                  <a:lnTo>
                    <a:pt x="4367" y="583"/>
                  </a:lnTo>
                  <a:lnTo>
                    <a:pt x="4374" y="590"/>
                  </a:lnTo>
                  <a:lnTo>
                    <a:pt x="4316" y="623"/>
                  </a:lnTo>
                  <a:lnTo>
                    <a:pt x="4254" y="649"/>
                  </a:lnTo>
                  <a:lnTo>
                    <a:pt x="4188" y="664"/>
                  </a:lnTo>
                  <a:lnTo>
                    <a:pt x="4118" y="669"/>
                  </a:lnTo>
                  <a:lnTo>
                    <a:pt x="490" y="669"/>
                  </a:lnTo>
                  <a:lnTo>
                    <a:pt x="421" y="664"/>
                  </a:lnTo>
                  <a:lnTo>
                    <a:pt x="353" y="649"/>
                  </a:lnTo>
                  <a:lnTo>
                    <a:pt x="289" y="623"/>
                  </a:lnTo>
                  <a:lnTo>
                    <a:pt x="231" y="590"/>
                  </a:lnTo>
                  <a:lnTo>
                    <a:pt x="178" y="548"/>
                  </a:lnTo>
                  <a:lnTo>
                    <a:pt x="130" y="499"/>
                  </a:lnTo>
                  <a:lnTo>
                    <a:pt x="88" y="444"/>
                  </a:lnTo>
                  <a:lnTo>
                    <a:pt x="53" y="384"/>
                  </a:lnTo>
                  <a:lnTo>
                    <a:pt x="28" y="318"/>
                  </a:lnTo>
                  <a:lnTo>
                    <a:pt x="10" y="249"/>
                  </a:lnTo>
                  <a:lnTo>
                    <a:pt x="0" y="176"/>
                  </a:lnTo>
                  <a:lnTo>
                    <a:pt x="4" y="159"/>
                  </a:lnTo>
                  <a:lnTo>
                    <a:pt x="8" y="139"/>
                  </a:lnTo>
                  <a:lnTo>
                    <a:pt x="15" y="121"/>
                  </a:lnTo>
                  <a:lnTo>
                    <a:pt x="26" y="101"/>
                  </a:lnTo>
                  <a:lnTo>
                    <a:pt x="41" y="81"/>
                  </a:lnTo>
                  <a:lnTo>
                    <a:pt x="61" y="60"/>
                  </a:lnTo>
                  <a:lnTo>
                    <a:pt x="84" y="44"/>
                  </a:lnTo>
                  <a:lnTo>
                    <a:pt x="114" y="29"/>
                  </a:lnTo>
                  <a:lnTo>
                    <a:pt x="148" y="17"/>
                  </a:lnTo>
                  <a:lnTo>
                    <a:pt x="190" y="7"/>
                  </a:lnTo>
                  <a:lnTo>
                    <a:pt x="240" y="4"/>
                  </a:lnTo>
                  <a:lnTo>
                    <a:pt x="297" y="2"/>
                  </a:lnTo>
                  <a:lnTo>
                    <a:pt x="441" y="2"/>
                  </a:lnTo>
                  <a:lnTo>
                    <a:pt x="52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228600" dist="38100" dir="16200000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013807" y="995346"/>
              <a:ext cx="6087851" cy="1522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i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अष्टाङ्गेषु प्रथमपञ्चसोपानानि यम</a:t>
              </a:r>
              <a:r>
                <a:rPr lang="kn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-</a:t>
              </a:r>
              <a:r>
                <a:rPr lang="hi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नियम</a:t>
              </a:r>
              <a:r>
                <a:rPr lang="kn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-</a:t>
              </a:r>
              <a:r>
                <a:rPr lang="hi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आसन</a:t>
              </a:r>
              <a:r>
                <a:rPr lang="kn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-</a:t>
              </a:r>
              <a:r>
                <a:rPr lang="hi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प्राणायाम</a:t>
              </a:r>
              <a:r>
                <a:rPr lang="kn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-</a:t>
              </a:r>
              <a:r>
                <a:rPr lang="hi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प्रत्याहाराः बाह्यविषयकचित्तवृत्तिनिरोधकत्वात् बहिरङ्गयोग इत्युच्यते। </a:t>
              </a:r>
            </a:p>
            <a:p>
              <a:r>
                <a:rPr lang="hi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धारणा</a:t>
              </a:r>
              <a:r>
                <a:rPr lang="kn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-</a:t>
              </a:r>
              <a:r>
                <a:rPr lang="hi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ध्यान</a:t>
              </a:r>
              <a:r>
                <a:rPr lang="kn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-</a:t>
              </a:r>
              <a:r>
                <a:rPr lang="hi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समाधयः अन्तरङ्गसाधनानि इति हेतोः अन्तरङ्गयोग इत्यभिधीयते</a:t>
              </a:r>
              <a:r>
                <a:rPr lang="hi-IN" sz="240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। </a:t>
              </a:r>
            </a:p>
            <a:p>
              <a:r>
                <a:rPr lang="hi-IN" sz="240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अष्टाङ्गयोगप्रक्रिया </a:t>
              </a:r>
              <a:r>
                <a:rPr lang="hi-IN" sz="24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योगशास्त्रे हृदयमिव प्रधानमङ्गं भूत्वा हृदयङ्गमं राजते। एषा अन्यशास्त्रेषु अदृष्टा अपूर्वा प्रक्रिया योगशास्त्रे राराजते।</a:t>
              </a:r>
              <a:endPara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r>
                <a:rPr lang="hi-IN" sz="2000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			</a:t>
              </a:r>
            </a:p>
            <a:p>
              <a:r>
                <a:rPr lang="hi-IN" sz="28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"सरित्पतौ निविष्टाम्बु यथा भिन्नं लयं त्वियात्।</a:t>
              </a:r>
              <a:endPara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r>
                <a:rPr lang="hi-IN" sz="2800" b="1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तथा भिन्नं मनस्तत्र समाधिं समवाप्नुयात्"॥</a:t>
              </a:r>
              <a:endParaRPr lang="en-US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316934" y="1810146"/>
              <a:ext cx="538163" cy="554038"/>
              <a:chOff x="2503488" y="3690938"/>
              <a:chExt cx="538163" cy="554038"/>
            </a:xfrm>
            <a:solidFill>
              <a:srgbClr val="D45D00"/>
            </a:solidFill>
          </p:grpSpPr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2547938" y="3832226"/>
                <a:ext cx="241300" cy="220663"/>
              </a:xfrm>
              <a:custGeom>
                <a:avLst/>
                <a:gdLst>
                  <a:gd name="T0" fmla="*/ 305 w 305"/>
                  <a:gd name="T1" fmla="*/ 0 h 279"/>
                  <a:gd name="T2" fmla="*/ 38 w 305"/>
                  <a:gd name="T3" fmla="*/ 279 h 279"/>
                  <a:gd name="T4" fmla="*/ 24 w 305"/>
                  <a:gd name="T5" fmla="*/ 276 h 279"/>
                  <a:gd name="T6" fmla="*/ 13 w 305"/>
                  <a:gd name="T7" fmla="*/ 271 h 279"/>
                  <a:gd name="T8" fmla="*/ 5 w 305"/>
                  <a:gd name="T9" fmla="*/ 261 h 279"/>
                  <a:gd name="T10" fmla="*/ 0 w 305"/>
                  <a:gd name="T11" fmla="*/ 249 h 279"/>
                  <a:gd name="T12" fmla="*/ 105 w 305"/>
                  <a:gd name="T13" fmla="*/ 59 h 279"/>
                  <a:gd name="T14" fmla="*/ 113 w 305"/>
                  <a:gd name="T15" fmla="*/ 50 h 279"/>
                  <a:gd name="T16" fmla="*/ 124 w 305"/>
                  <a:gd name="T17" fmla="*/ 41 h 279"/>
                  <a:gd name="T18" fmla="*/ 138 w 305"/>
                  <a:gd name="T19" fmla="*/ 36 h 279"/>
                  <a:gd name="T20" fmla="*/ 151 w 305"/>
                  <a:gd name="T21" fmla="*/ 32 h 279"/>
                  <a:gd name="T22" fmla="*/ 305 w 305"/>
                  <a:gd name="T23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5" h="279">
                    <a:moveTo>
                      <a:pt x="305" y="0"/>
                    </a:moveTo>
                    <a:lnTo>
                      <a:pt x="38" y="279"/>
                    </a:lnTo>
                    <a:lnTo>
                      <a:pt x="24" y="276"/>
                    </a:lnTo>
                    <a:lnTo>
                      <a:pt x="13" y="271"/>
                    </a:lnTo>
                    <a:lnTo>
                      <a:pt x="5" y="261"/>
                    </a:lnTo>
                    <a:lnTo>
                      <a:pt x="0" y="249"/>
                    </a:lnTo>
                    <a:lnTo>
                      <a:pt x="105" y="59"/>
                    </a:lnTo>
                    <a:lnTo>
                      <a:pt x="113" y="50"/>
                    </a:lnTo>
                    <a:lnTo>
                      <a:pt x="124" y="41"/>
                    </a:lnTo>
                    <a:lnTo>
                      <a:pt x="138" y="36"/>
                    </a:lnTo>
                    <a:lnTo>
                      <a:pt x="151" y="32"/>
                    </a:lnTo>
                    <a:lnTo>
                      <a:pt x="30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2651126" y="3876676"/>
                <a:ext cx="390525" cy="368300"/>
              </a:xfrm>
              <a:custGeom>
                <a:avLst/>
                <a:gdLst>
                  <a:gd name="T0" fmla="*/ 381 w 492"/>
                  <a:gd name="T1" fmla="*/ 0 h 463"/>
                  <a:gd name="T2" fmla="*/ 397 w 492"/>
                  <a:gd name="T3" fmla="*/ 15 h 463"/>
                  <a:gd name="T4" fmla="*/ 410 w 492"/>
                  <a:gd name="T5" fmla="*/ 26 h 463"/>
                  <a:gd name="T6" fmla="*/ 442 w 492"/>
                  <a:gd name="T7" fmla="*/ 55 h 463"/>
                  <a:gd name="T8" fmla="*/ 464 w 492"/>
                  <a:gd name="T9" fmla="*/ 90 h 463"/>
                  <a:gd name="T10" fmla="*/ 481 w 492"/>
                  <a:gd name="T11" fmla="*/ 127 h 463"/>
                  <a:gd name="T12" fmla="*/ 491 w 492"/>
                  <a:gd name="T13" fmla="*/ 167 h 463"/>
                  <a:gd name="T14" fmla="*/ 492 w 492"/>
                  <a:gd name="T15" fmla="*/ 208 h 463"/>
                  <a:gd name="T16" fmla="*/ 487 w 492"/>
                  <a:gd name="T17" fmla="*/ 249 h 463"/>
                  <a:gd name="T18" fmla="*/ 474 w 492"/>
                  <a:gd name="T19" fmla="*/ 286 h 463"/>
                  <a:gd name="T20" fmla="*/ 455 w 492"/>
                  <a:gd name="T21" fmla="*/ 324 h 463"/>
                  <a:gd name="T22" fmla="*/ 425 w 492"/>
                  <a:gd name="T23" fmla="*/ 358 h 463"/>
                  <a:gd name="T24" fmla="*/ 392 w 492"/>
                  <a:gd name="T25" fmla="*/ 386 h 463"/>
                  <a:gd name="T26" fmla="*/ 355 w 492"/>
                  <a:gd name="T27" fmla="*/ 411 h 463"/>
                  <a:gd name="T28" fmla="*/ 315 w 492"/>
                  <a:gd name="T29" fmla="*/ 430 h 463"/>
                  <a:gd name="T30" fmla="*/ 274 w 492"/>
                  <a:gd name="T31" fmla="*/ 447 h 463"/>
                  <a:gd name="T32" fmla="*/ 259 w 492"/>
                  <a:gd name="T33" fmla="*/ 452 h 463"/>
                  <a:gd name="T34" fmla="*/ 241 w 492"/>
                  <a:gd name="T35" fmla="*/ 458 h 463"/>
                  <a:gd name="T36" fmla="*/ 223 w 492"/>
                  <a:gd name="T37" fmla="*/ 461 h 463"/>
                  <a:gd name="T38" fmla="*/ 205 w 492"/>
                  <a:gd name="T39" fmla="*/ 463 h 463"/>
                  <a:gd name="T40" fmla="*/ 191 w 492"/>
                  <a:gd name="T41" fmla="*/ 461 h 463"/>
                  <a:gd name="T42" fmla="*/ 4 w 492"/>
                  <a:gd name="T43" fmla="*/ 391 h 463"/>
                  <a:gd name="T44" fmla="*/ 0 w 492"/>
                  <a:gd name="T45" fmla="*/ 376 h 463"/>
                  <a:gd name="T46" fmla="*/ 7 w 492"/>
                  <a:gd name="T47" fmla="*/ 360 h 463"/>
                  <a:gd name="T48" fmla="*/ 20 w 492"/>
                  <a:gd name="T49" fmla="*/ 347 h 463"/>
                  <a:gd name="T50" fmla="*/ 38 w 492"/>
                  <a:gd name="T51" fmla="*/ 334 h 463"/>
                  <a:gd name="T52" fmla="*/ 58 w 492"/>
                  <a:gd name="T53" fmla="*/ 326 h 463"/>
                  <a:gd name="T54" fmla="*/ 76 w 492"/>
                  <a:gd name="T55" fmla="*/ 321 h 463"/>
                  <a:gd name="T56" fmla="*/ 92 w 492"/>
                  <a:gd name="T57" fmla="*/ 324 h 463"/>
                  <a:gd name="T58" fmla="*/ 173 w 492"/>
                  <a:gd name="T59" fmla="*/ 344 h 463"/>
                  <a:gd name="T60" fmla="*/ 189 w 492"/>
                  <a:gd name="T61" fmla="*/ 322 h 463"/>
                  <a:gd name="T62" fmla="*/ 202 w 492"/>
                  <a:gd name="T63" fmla="*/ 296 h 463"/>
                  <a:gd name="T64" fmla="*/ 209 w 492"/>
                  <a:gd name="T65" fmla="*/ 268 h 463"/>
                  <a:gd name="T66" fmla="*/ 212 w 492"/>
                  <a:gd name="T67" fmla="*/ 239 h 463"/>
                  <a:gd name="T68" fmla="*/ 210 w 492"/>
                  <a:gd name="T69" fmla="*/ 208 h 463"/>
                  <a:gd name="T70" fmla="*/ 207 w 492"/>
                  <a:gd name="T71" fmla="*/ 178 h 463"/>
                  <a:gd name="T72" fmla="*/ 381 w 492"/>
                  <a:gd name="T7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92" h="463">
                    <a:moveTo>
                      <a:pt x="381" y="0"/>
                    </a:moveTo>
                    <a:lnTo>
                      <a:pt x="397" y="15"/>
                    </a:lnTo>
                    <a:lnTo>
                      <a:pt x="410" y="26"/>
                    </a:lnTo>
                    <a:lnTo>
                      <a:pt x="442" y="55"/>
                    </a:lnTo>
                    <a:lnTo>
                      <a:pt x="464" y="90"/>
                    </a:lnTo>
                    <a:lnTo>
                      <a:pt x="481" y="127"/>
                    </a:lnTo>
                    <a:lnTo>
                      <a:pt x="491" y="167"/>
                    </a:lnTo>
                    <a:lnTo>
                      <a:pt x="492" y="208"/>
                    </a:lnTo>
                    <a:lnTo>
                      <a:pt x="487" y="249"/>
                    </a:lnTo>
                    <a:lnTo>
                      <a:pt x="474" y="286"/>
                    </a:lnTo>
                    <a:lnTo>
                      <a:pt x="455" y="324"/>
                    </a:lnTo>
                    <a:lnTo>
                      <a:pt x="425" y="358"/>
                    </a:lnTo>
                    <a:lnTo>
                      <a:pt x="392" y="386"/>
                    </a:lnTo>
                    <a:lnTo>
                      <a:pt x="355" y="411"/>
                    </a:lnTo>
                    <a:lnTo>
                      <a:pt x="315" y="430"/>
                    </a:lnTo>
                    <a:lnTo>
                      <a:pt x="274" y="447"/>
                    </a:lnTo>
                    <a:lnTo>
                      <a:pt x="259" y="452"/>
                    </a:lnTo>
                    <a:lnTo>
                      <a:pt x="241" y="458"/>
                    </a:lnTo>
                    <a:lnTo>
                      <a:pt x="223" y="461"/>
                    </a:lnTo>
                    <a:lnTo>
                      <a:pt x="205" y="463"/>
                    </a:lnTo>
                    <a:lnTo>
                      <a:pt x="191" y="461"/>
                    </a:lnTo>
                    <a:lnTo>
                      <a:pt x="4" y="391"/>
                    </a:lnTo>
                    <a:lnTo>
                      <a:pt x="0" y="376"/>
                    </a:lnTo>
                    <a:lnTo>
                      <a:pt x="7" y="360"/>
                    </a:lnTo>
                    <a:lnTo>
                      <a:pt x="20" y="347"/>
                    </a:lnTo>
                    <a:lnTo>
                      <a:pt x="38" y="334"/>
                    </a:lnTo>
                    <a:lnTo>
                      <a:pt x="58" y="326"/>
                    </a:lnTo>
                    <a:lnTo>
                      <a:pt x="76" y="321"/>
                    </a:lnTo>
                    <a:lnTo>
                      <a:pt x="92" y="324"/>
                    </a:lnTo>
                    <a:lnTo>
                      <a:pt x="173" y="344"/>
                    </a:lnTo>
                    <a:lnTo>
                      <a:pt x="189" y="322"/>
                    </a:lnTo>
                    <a:lnTo>
                      <a:pt x="202" y="296"/>
                    </a:lnTo>
                    <a:lnTo>
                      <a:pt x="209" y="268"/>
                    </a:lnTo>
                    <a:lnTo>
                      <a:pt x="212" y="239"/>
                    </a:lnTo>
                    <a:lnTo>
                      <a:pt x="210" y="208"/>
                    </a:lnTo>
                    <a:lnTo>
                      <a:pt x="207" y="178"/>
                    </a:lnTo>
                    <a:lnTo>
                      <a:pt x="38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2503488" y="4152901"/>
                <a:ext cx="82550" cy="84138"/>
              </a:xfrm>
              <a:custGeom>
                <a:avLst/>
                <a:gdLst>
                  <a:gd name="T0" fmla="*/ 44 w 103"/>
                  <a:gd name="T1" fmla="*/ 0 h 106"/>
                  <a:gd name="T2" fmla="*/ 53 w 103"/>
                  <a:gd name="T3" fmla="*/ 21 h 106"/>
                  <a:gd name="T4" fmla="*/ 64 w 103"/>
                  <a:gd name="T5" fmla="*/ 37 h 106"/>
                  <a:gd name="T6" fmla="*/ 82 w 103"/>
                  <a:gd name="T7" fmla="*/ 51 h 106"/>
                  <a:gd name="T8" fmla="*/ 103 w 103"/>
                  <a:gd name="T9" fmla="*/ 55 h 106"/>
                  <a:gd name="T10" fmla="*/ 61 w 103"/>
                  <a:gd name="T11" fmla="*/ 77 h 106"/>
                  <a:gd name="T12" fmla="*/ 56 w 103"/>
                  <a:gd name="T13" fmla="*/ 70 h 106"/>
                  <a:gd name="T14" fmla="*/ 39 w 103"/>
                  <a:gd name="T15" fmla="*/ 87 h 106"/>
                  <a:gd name="T16" fmla="*/ 0 w 103"/>
                  <a:gd name="T17" fmla="*/ 106 h 106"/>
                  <a:gd name="T18" fmla="*/ 18 w 103"/>
                  <a:gd name="T19" fmla="*/ 64 h 106"/>
                  <a:gd name="T20" fmla="*/ 33 w 103"/>
                  <a:gd name="T21" fmla="*/ 49 h 106"/>
                  <a:gd name="T22" fmla="*/ 26 w 103"/>
                  <a:gd name="T23" fmla="*/ 42 h 106"/>
                  <a:gd name="T24" fmla="*/ 44 w 103"/>
                  <a:gd name="T25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03" h="106">
                    <a:moveTo>
                      <a:pt x="44" y="0"/>
                    </a:moveTo>
                    <a:lnTo>
                      <a:pt x="53" y="21"/>
                    </a:lnTo>
                    <a:lnTo>
                      <a:pt x="64" y="37"/>
                    </a:lnTo>
                    <a:lnTo>
                      <a:pt x="82" y="51"/>
                    </a:lnTo>
                    <a:lnTo>
                      <a:pt x="103" y="55"/>
                    </a:lnTo>
                    <a:lnTo>
                      <a:pt x="61" y="77"/>
                    </a:lnTo>
                    <a:lnTo>
                      <a:pt x="56" y="70"/>
                    </a:lnTo>
                    <a:lnTo>
                      <a:pt x="39" y="87"/>
                    </a:lnTo>
                    <a:lnTo>
                      <a:pt x="0" y="106"/>
                    </a:lnTo>
                    <a:lnTo>
                      <a:pt x="18" y="64"/>
                    </a:lnTo>
                    <a:lnTo>
                      <a:pt x="33" y="49"/>
                    </a:lnTo>
                    <a:lnTo>
                      <a:pt x="26" y="42"/>
                    </a:lnTo>
                    <a:lnTo>
                      <a:pt x="4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2536826" y="3690938"/>
                <a:ext cx="490538" cy="508000"/>
              </a:xfrm>
              <a:custGeom>
                <a:avLst/>
                <a:gdLst>
                  <a:gd name="T0" fmla="*/ 561 w 618"/>
                  <a:gd name="T1" fmla="*/ 0 h 642"/>
                  <a:gd name="T2" fmla="*/ 579 w 618"/>
                  <a:gd name="T3" fmla="*/ 3 h 642"/>
                  <a:gd name="T4" fmla="*/ 593 w 618"/>
                  <a:gd name="T5" fmla="*/ 12 h 642"/>
                  <a:gd name="T6" fmla="*/ 606 w 618"/>
                  <a:gd name="T7" fmla="*/ 23 h 642"/>
                  <a:gd name="T8" fmla="*/ 615 w 618"/>
                  <a:gd name="T9" fmla="*/ 38 h 642"/>
                  <a:gd name="T10" fmla="*/ 618 w 618"/>
                  <a:gd name="T11" fmla="*/ 56 h 642"/>
                  <a:gd name="T12" fmla="*/ 615 w 618"/>
                  <a:gd name="T13" fmla="*/ 74 h 642"/>
                  <a:gd name="T14" fmla="*/ 603 w 618"/>
                  <a:gd name="T15" fmla="*/ 90 h 642"/>
                  <a:gd name="T16" fmla="*/ 379 w 618"/>
                  <a:gd name="T17" fmla="*/ 324 h 642"/>
                  <a:gd name="T18" fmla="*/ 183 w 618"/>
                  <a:gd name="T19" fmla="*/ 529 h 642"/>
                  <a:gd name="T20" fmla="*/ 167 w 618"/>
                  <a:gd name="T21" fmla="*/ 535 h 642"/>
                  <a:gd name="T22" fmla="*/ 151 w 618"/>
                  <a:gd name="T23" fmla="*/ 545 h 642"/>
                  <a:gd name="T24" fmla="*/ 134 w 618"/>
                  <a:gd name="T25" fmla="*/ 557 h 642"/>
                  <a:gd name="T26" fmla="*/ 121 w 618"/>
                  <a:gd name="T27" fmla="*/ 570 h 642"/>
                  <a:gd name="T28" fmla="*/ 113 w 618"/>
                  <a:gd name="T29" fmla="*/ 586 h 642"/>
                  <a:gd name="T30" fmla="*/ 110 w 618"/>
                  <a:gd name="T31" fmla="*/ 606 h 642"/>
                  <a:gd name="T32" fmla="*/ 92 w 618"/>
                  <a:gd name="T33" fmla="*/ 625 h 642"/>
                  <a:gd name="T34" fmla="*/ 75 w 618"/>
                  <a:gd name="T35" fmla="*/ 637 h 642"/>
                  <a:gd name="T36" fmla="*/ 57 w 618"/>
                  <a:gd name="T37" fmla="*/ 642 h 642"/>
                  <a:gd name="T38" fmla="*/ 39 w 618"/>
                  <a:gd name="T39" fmla="*/ 640 h 642"/>
                  <a:gd name="T40" fmla="*/ 24 w 618"/>
                  <a:gd name="T41" fmla="*/ 632 h 642"/>
                  <a:gd name="T42" fmla="*/ 11 w 618"/>
                  <a:gd name="T43" fmla="*/ 619 h 642"/>
                  <a:gd name="T44" fmla="*/ 3 w 618"/>
                  <a:gd name="T45" fmla="*/ 604 h 642"/>
                  <a:gd name="T46" fmla="*/ 0 w 618"/>
                  <a:gd name="T47" fmla="*/ 588 h 642"/>
                  <a:gd name="T48" fmla="*/ 3 w 618"/>
                  <a:gd name="T49" fmla="*/ 570 h 642"/>
                  <a:gd name="T50" fmla="*/ 14 w 618"/>
                  <a:gd name="T51" fmla="*/ 552 h 642"/>
                  <a:gd name="T52" fmla="*/ 133 w 618"/>
                  <a:gd name="T53" fmla="*/ 429 h 642"/>
                  <a:gd name="T54" fmla="*/ 193 w 618"/>
                  <a:gd name="T55" fmla="*/ 367 h 642"/>
                  <a:gd name="T56" fmla="*/ 379 w 618"/>
                  <a:gd name="T57" fmla="*/ 162 h 642"/>
                  <a:gd name="T58" fmla="*/ 447 w 618"/>
                  <a:gd name="T59" fmla="*/ 100 h 642"/>
                  <a:gd name="T60" fmla="*/ 526 w 618"/>
                  <a:gd name="T61" fmla="*/ 18 h 642"/>
                  <a:gd name="T62" fmla="*/ 544 w 618"/>
                  <a:gd name="T63" fmla="*/ 5 h 642"/>
                  <a:gd name="T64" fmla="*/ 561 w 618"/>
                  <a:gd name="T65" fmla="*/ 0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18" h="642">
                    <a:moveTo>
                      <a:pt x="561" y="0"/>
                    </a:moveTo>
                    <a:lnTo>
                      <a:pt x="579" y="3"/>
                    </a:lnTo>
                    <a:lnTo>
                      <a:pt x="593" y="12"/>
                    </a:lnTo>
                    <a:lnTo>
                      <a:pt x="606" y="23"/>
                    </a:lnTo>
                    <a:lnTo>
                      <a:pt x="615" y="38"/>
                    </a:lnTo>
                    <a:lnTo>
                      <a:pt x="618" y="56"/>
                    </a:lnTo>
                    <a:lnTo>
                      <a:pt x="615" y="74"/>
                    </a:lnTo>
                    <a:lnTo>
                      <a:pt x="603" y="90"/>
                    </a:lnTo>
                    <a:lnTo>
                      <a:pt x="379" y="324"/>
                    </a:lnTo>
                    <a:lnTo>
                      <a:pt x="183" y="529"/>
                    </a:lnTo>
                    <a:lnTo>
                      <a:pt x="167" y="535"/>
                    </a:lnTo>
                    <a:lnTo>
                      <a:pt x="151" y="545"/>
                    </a:lnTo>
                    <a:lnTo>
                      <a:pt x="134" y="557"/>
                    </a:lnTo>
                    <a:lnTo>
                      <a:pt x="121" y="570"/>
                    </a:lnTo>
                    <a:lnTo>
                      <a:pt x="113" y="586"/>
                    </a:lnTo>
                    <a:lnTo>
                      <a:pt x="110" y="606"/>
                    </a:lnTo>
                    <a:lnTo>
                      <a:pt x="92" y="625"/>
                    </a:lnTo>
                    <a:lnTo>
                      <a:pt x="75" y="637"/>
                    </a:lnTo>
                    <a:lnTo>
                      <a:pt x="57" y="642"/>
                    </a:lnTo>
                    <a:lnTo>
                      <a:pt x="39" y="640"/>
                    </a:lnTo>
                    <a:lnTo>
                      <a:pt x="24" y="632"/>
                    </a:lnTo>
                    <a:lnTo>
                      <a:pt x="11" y="619"/>
                    </a:lnTo>
                    <a:lnTo>
                      <a:pt x="3" y="604"/>
                    </a:lnTo>
                    <a:lnTo>
                      <a:pt x="0" y="588"/>
                    </a:lnTo>
                    <a:lnTo>
                      <a:pt x="3" y="570"/>
                    </a:lnTo>
                    <a:lnTo>
                      <a:pt x="14" y="552"/>
                    </a:lnTo>
                    <a:lnTo>
                      <a:pt x="133" y="429"/>
                    </a:lnTo>
                    <a:lnTo>
                      <a:pt x="193" y="367"/>
                    </a:lnTo>
                    <a:lnTo>
                      <a:pt x="379" y="162"/>
                    </a:lnTo>
                    <a:lnTo>
                      <a:pt x="447" y="100"/>
                    </a:lnTo>
                    <a:lnTo>
                      <a:pt x="526" y="18"/>
                    </a:lnTo>
                    <a:lnTo>
                      <a:pt x="544" y="5"/>
                    </a:lnTo>
                    <a:lnTo>
                      <a:pt x="56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sp>
        <p:nvSpPr>
          <p:cNvPr id="17" name="Title 1"/>
          <p:cNvSpPr txBox="1">
            <a:spLocks/>
          </p:cNvSpPr>
          <p:nvPr/>
        </p:nvSpPr>
        <p:spPr>
          <a:xfrm>
            <a:off x="457200" y="274638"/>
            <a:ext cx="8229600" cy="61750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hi-IN" sz="3200" b="1" dirty="0" smtClean="0">
                <a:latin typeface="Aparajita" pitchFamily="34" charset="0"/>
                <a:cs typeface="Aparajita" pitchFamily="34" charset="0"/>
              </a:rPr>
              <a:t>उपसंहारः</a:t>
            </a:r>
            <a:endParaRPr lang="en-US" sz="3200" b="1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38136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3136613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i-IN" sz="3200" dirty="0" smtClean="0">
                <a:latin typeface="Aparajita" pitchFamily="34" charset="0"/>
                <a:cs typeface="Aparajita" pitchFamily="34" charset="0"/>
              </a:rPr>
              <a:t>धन्यवादाः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13DF-1CED-4B4A-AF21-9C6EDA066F4A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28520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n 18"/>
          <p:cNvSpPr/>
          <p:nvPr/>
        </p:nvSpPr>
        <p:spPr bwMode="auto">
          <a:xfrm>
            <a:off x="591391" y="1346200"/>
            <a:ext cx="219762" cy="4595694"/>
          </a:xfrm>
          <a:prstGeom prst="can">
            <a:avLst/>
          </a:prstGeom>
          <a:solidFill>
            <a:srgbClr val="53565A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Arial Unicode MS" charset="0"/>
              <a:cs typeface="Arial Unicode MS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55613" y="4343400"/>
            <a:ext cx="491318" cy="2000128"/>
          </a:xfrm>
          <a:prstGeom prst="rect">
            <a:avLst/>
          </a:prstGeom>
          <a:gradFill flip="none" rotWithShape="1">
            <a:gsLst>
              <a:gs pos="0">
                <a:srgbClr val="D45D00">
                  <a:shade val="30000"/>
                  <a:satMod val="115000"/>
                </a:srgbClr>
              </a:gs>
              <a:gs pos="50000">
                <a:srgbClr val="D45D00">
                  <a:shade val="67500"/>
                  <a:satMod val="115000"/>
                </a:srgbClr>
              </a:gs>
              <a:gs pos="100000">
                <a:srgbClr val="D45D00">
                  <a:shade val="100000"/>
                  <a:satMod val="115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en-US" sz="1600">
              <a:latin typeface="+mn-lt"/>
              <a:ea typeface="Arial Unicode MS" charset="0"/>
              <a:cs typeface="Arial Unicode MS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38599" y="4038600"/>
            <a:ext cx="7439443" cy="938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</a:pPr>
            <a:r>
              <a:rPr lang="hi-IN" sz="24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hi-IN" sz="2000" b="1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rgbClr val="D45D00"/>
              </a:buClr>
              <a:buSzPct val="110000"/>
            </a:pPr>
            <a:endParaRPr lang="en-US" sz="2000" dirty="0" smtClean="0"/>
          </a:p>
          <a:p>
            <a:pPr algn="just">
              <a:buClr>
                <a:srgbClr val="D45D00"/>
              </a:buClr>
              <a:buSzPct val="110000"/>
            </a:pP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946931" y="1530156"/>
            <a:ext cx="7783434" cy="2203644"/>
          </a:xfrm>
          <a:prstGeom prst="rect">
            <a:avLst/>
          </a:prstGeom>
          <a:gradFill flip="none" rotWithShape="1">
            <a:gsLst>
              <a:gs pos="67000">
                <a:schemeClr val="bg1"/>
              </a:gs>
              <a:gs pos="0">
                <a:schemeClr val="bg1">
                  <a:lumMod val="95000"/>
                </a:schemeClr>
              </a:gs>
            </a:gsLst>
            <a:lin ang="16200000" scaled="1"/>
            <a:tileRect/>
          </a:gradFill>
          <a:ln w="317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30" name="Rectangle 29"/>
          <p:cNvSpPr/>
          <p:nvPr/>
        </p:nvSpPr>
        <p:spPr>
          <a:xfrm>
            <a:off x="1066800" y="1471910"/>
            <a:ext cx="7239000" cy="5386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r>
              <a:rPr lang="hi-IN" sz="28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8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यम धातोः घञ् प्रत्यये कृते निष्पन्नो भवति यमशब्दः।</a:t>
            </a:r>
            <a:endParaRPr lang="en-US" sz="28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endParaRPr lang="en-US" sz="28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यमयति उपरमयति इन्द्रियाणि विषयेभ्यः इति यमाः।</a:t>
            </a:r>
            <a:endParaRPr lang="hi-IN" sz="28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endParaRPr lang="en-US" sz="28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r>
              <a:rPr lang="hi-IN" sz="28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इन्द्रियग्रामम् अन्तर्यच्छतीति यमः (शाङ्करभाष्ये)</a:t>
            </a: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endParaRPr lang="hi-IN" sz="28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r>
              <a:rPr lang="hi-IN" sz="28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ते पञ्चविधाः - </a:t>
            </a:r>
            <a:r>
              <a:rPr lang="hi-IN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अहिंसा, सत्यम्, अस्तेयम्, ब्रह्मचर्यम्, अपरिग्रहाः।</a:t>
            </a:r>
            <a:endParaRPr lang="en-US" sz="2800" b="1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endParaRPr lang="en-US" sz="2800" b="1" dirty="0" smtClean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r>
              <a:rPr lang="hi-IN" sz="28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अहिंसा – न हिंसा अहिंसा इति नञ् तत्पुरुषः समासः। </a:t>
            </a:r>
            <a:r>
              <a:rPr lang="hi-IN" sz="28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हिंसा हि कायेन वाचा मनसा वा इतरप्राणिपीडनम्।</a:t>
            </a:r>
            <a:r>
              <a:rPr lang="en-US" sz="28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8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तद्राहित्यमेव अहिंसा।</a:t>
            </a: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endParaRPr lang="hi-IN" sz="2800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endParaRPr lang="hi-IN" sz="2800" b="1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55613" y="1530156"/>
            <a:ext cx="491318" cy="2660844"/>
          </a:xfrm>
          <a:prstGeom prst="rect">
            <a:avLst/>
          </a:prstGeom>
          <a:gradFill flip="none" rotWithShape="1">
            <a:gsLst>
              <a:gs pos="0">
                <a:srgbClr val="D45D00">
                  <a:shade val="30000"/>
                  <a:satMod val="115000"/>
                </a:srgbClr>
              </a:gs>
              <a:gs pos="50000">
                <a:srgbClr val="D45D00">
                  <a:shade val="67500"/>
                  <a:satMod val="115000"/>
                </a:srgbClr>
              </a:gs>
              <a:gs pos="100000">
                <a:srgbClr val="D45D00">
                  <a:shade val="100000"/>
                  <a:satMod val="115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Arial Unicode MS" charset="0"/>
              <a:cs typeface="Arial Unicode MS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 flipV="1">
            <a:off x="8579267" y="1137092"/>
            <a:ext cx="340849" cy="48140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38100" dir="88800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33" name="Rectangle 32"/>
          <p:cNvSpPr/>
          <p:nvPr/>
        </p:nvSpPr>
        <p:spPr bwMode="auto">
          <a:xfrm flipV="1">
            <a:off x="8569502" y="914400"/>
            <a:ext cx="498298" cy="5473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/>
          <p:cNvSpPr/>
          <p:nvPr/>
        </p:nvSpPr>
        <p:spPr bwMode="auto">
          <a:xfrm>
            <a:off x="498072" y="1054100"/>
            <a:ext cx="406400" cy="406400"/>
          </a:xfrm>
          <a:prstGeom prst="ellipse">
            <a:avLst/>
          </a:prstGeom>
          <a:gradFill flip="none" rotWithShape="1">
            <a:gsLst>
              <a:gs pos="0">
                <a:srgbClr val="53565A">
                  <a:shade val="30000"/>
                  <a:satMod val="115000"/>
                </a:srgbClr>
              </a:gs>
              <a:gs pos="50000">
                <a:srgbClr val="53565A">
                  <a:shade val="67500"/>
                  <a:satMod val="115000"/>
                </a:srgbClr>
              </a:gs>
              <a:gs pos="100000">
                <a:srgbClr val="53565A">
                  <a:shade val="100000"/>
                  <a:satMod val="115000"/>
                </a:srgb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Arial Unicode MS" charset="0"/>
              <a:cs typeface="Arial Unicode MS" charset="0"/>
            </a:endParaRPr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5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hi-IN" sz="3200" b="1" dirty="0" smtClean="0">
                <a:latin typeface="Aparajita" pitchFamily="34" charset="0"/>
                <a:cs typeface="Aparajita" pitchFamily="34" charset="0"/>
              </a:rPr>
              <a:t>यमः</a:t>
            </a:r>
            <a:endParaRPr lang="en-US" sz="32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DA5CC-4103-4447-B97E-D049FAB58874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90419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47739" cy="6096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285750" lvl="0" indent="-285750" algn="ctr"/>
            <a:r>
              <a:rPr lang="en-US" sz="3200" b="1" dirty="0" smtClean="0">
                <a:latin typeface="Aparajita" pitchFamily="34" charset="0"/>
                <a:cs typeface="Aparajita" pitchFamily="34" charset="0"/>
              </a:rPr>
              <a:t/>
            </a:r>
            <a:br>
              <a:rPr lang="en-US" sz="3200" b="1" dirty="0" smtClean="0">
                <a:latin typeface="Aparajita" pitchFamily="34" charset="0"/>
                <a:cs typeface="Aparajita" pitchFamily="34" charset="0"/>
              </a:rPr>
            </a:br>
            <a:r>
              <a:rPr lang="hi-IN" sz="3200" b="1" dirty="0" smtClean="0">
                <a:latin typeface="Aparajita" pitchFamily="34" charset="0"/>
                <a:cs typeface="Aparajita" pitchFamily="34" charset="0"/>
              </a:rPr>
              <a:t> अहिंसाप्रयोजनम्</a:t>
            </a:r>
            <a:endParaRPr lang="en-US" sz="3200" dirty="0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8600" y="1171366"/>
            <a:ext cx="8762315" cy="5229434"/>
            <a:chOff x="1276350" y="1676400"/>
            <a:chExt cx="6591300" cy="1661741"/>
          </a:xfrm>
        </p:grpSpPr>
        <p:grpSp>
          <p:nvGrpSpPr>
            <p:cNvPr id="5" name="Group 4"/>
            <p:cNvGrpSpPr/>
            <p:nvPr/>
          </p:nvGrpSpPr>
          <p:grpSpPr>
            <a:xfrm rot="5400000">
              <a:off x="3703082" y="-750226"/>
              <a:ext cx="1661635" cy="6515100"/>
              <a:chOff x="2438400" y="1752600"/>
              <a:chExt cx="457201" cy="4343400"/>
            </a:xfrm>
            <a:solidFill>
              <a:schemeClr val="bg1">
                <a:lumMod val="85000"/>
              </a:schemeClr>
            </a:solidFill>
          </p:grpSpPr>
          <p:grpSp>
            <p:nvGrpSpPr>
              <p:cNvPr id="18" name="Group 17"/>
              <p:cNvGrpSpPr/>
              <p:nvPr/>
            </p:nvGrpSpPr>
            <p:grpSpPr>
              <a:xfrm>
                <a:off x="2438400" y="2057400"/>
                <a:ext cx="457201" cy="3429000"/>
                <a:chOff x="2438400" y="2057400"/>
                <a:chExt cx="457201" cy="3429000"/>
              </a:xfrm>
              <a:grpFill/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2514600" y="2057400"/>
                  <a:ext cx="381001" cy="3429000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228600" dist="38100" algn="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2438400" y="2057400"/>
                  <a:ext cx="381001" cy="3429000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2286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9" name="Rectangle 18"/>
              <p:cNvSpPr/>
              <p:nvPr/>
            </p:nvSpPr>
            <p:spPr>
              <a:xfrm>
                <a:off x="2438400" y="1752600"/>
                <a:ext cx="457200" cy="4343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1521945" y="2272732"/>
              <a:ext cx="1187408" cy="1858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endParaRPr lang="en-US" sz="3200" b="1" dirty="0" smtClean="0">
                <a:latin typeface="Aparajita" pitchFamily="34" charset="0"/>
                <a:cs typeface="Aparajita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190750" y="1768660"/>
              <a:ext cx="5676900" cy="254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628650" lvl="1" indent="-171450">
                <a:lnSpc>
                  <a:spcPct val="150000"/>
                </a:lnSpc>
                <a:buClr>
                  <a:srgbClr val="0D776E"/>
                </a:buClr>
                <a:buFont typeface="Wingdings" panose="05000000000000000000" pitchFamily="2" charset="2"/>
                <a:buChar char="ü"/>
              </a:pPr>
              <a:endParaRPr lang="en-US" sz="1200" dirty="0"/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1482230" y="1676400"/>
              <a:ext cx="1963024" cy="1459685"/>
            </a:xfrm>
            <a:custGeom>
              <a:avLst/>
              <a:gdLst>
                <a:gd name="connsiteX0" fmla="*/ 721453 w 1963024"/>
                <a:gd name="connsiteY0" fmla="*/ 0 h 1459685"/>
                <a:gd name="connsiteX1" fmla="*/ 1963024 w 1963024"/>
                <a:gd name="connsiteY1" fmla="*/ 25167 h 1459685"/>
                <a:gd name="connsiteX2" fmla="*/ 1249959 w 1963024"/>
                <a:gd name="connsiteY2" fmla="*/ 1459685 h 1459685"/>
                <a:gd name="connsiteX3" fmla="*/ 0 w 1963024"/>
                <a:gd name="connsiteY3" fmla="*/ 1459685 h 1459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63024" h="1459685">
                  <a:moveTo>
                    <a:pt x="721453" y="0"/>
                  </a:moveTo>
                  <a:lnTo>
                    <a:pt x="1963024" y="25167"/>
                  </a:lnTo>
                  <a:lnTo>
                    <a:pt x="1249959" y="1459685"/>
                  </a:lnTo>
                  <a:lnTo>
                    <a:pt x="0" y="1459685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168275" marR="0" indent="-168275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1"/>
                </a:buClr>
                <a:buSzTx/>
                <a:buFontTx/>
                <a:buChar char="•"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457200" y="838200"/>
            <a:ext cx="8458200" cy="55515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hi-IN" sz="2400" dirty="0" smtClean="0">
                <a:solidFill>
                  <a:srgbClr val="002060"/>
                </a:solidFill>
                <a:latin typeface="Aparajita" pitchFamily="34" charset="0"/>
                <a:ea typeface="Arial Unicode MS" pitchFamily="34" charset="-128"/>
                <a:cs typeface="Aparajita" pitchFamily="34" charset="0"/>
              </a:rPr>
              <a:t> </a:t>
            </a:r>
            <a:r>
              <a:rPr lang="hi-IN" sz="28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सत्यादीनि अहिंसायाः निष्पादनायैव परिपाल्यन्ते। यतो हि अहिंसायामेव सर्वव्रतान्ताराणि अन्तर्निहितानि सन्ति।</a:t>
            </a:r>
            <a:r>
              <a:rPr lang="en-US" sz="28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8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अतेदं सार्वभौममहाव्रतमिति कथ्यते।</a:t>
            </a:r>
            <a:endParaRPr lang="hi-IN" sz="2800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अहिंसाव्रतचारिणां सविधे  वैरजन्तवः अपि वैरं विस्मृत्य समावर्तन्त इति अहिंसाभ्यासात् वैरत्यागाख्यः सिद्धिः सम्भवति।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hi-IN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अहिंसाप्रतिष्ठायां तत्सन्निधौ वैरत्यागः।(२/३५)</a:t>
            </a:r>
            <a:endParaRPr lang="hi-IN" sz="2400" dirty="0" smtClean="0">
              <a:latin typeface="Aparajita" pitchFamily="34" charset="0"/>
              <a:cs typeface="Aparajita" pitchFamily="34" charset="0"/>
            </a:endParaRP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accent5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AC68-9A21-4BAB-BC1E-5C560E27BD37}" type="datetime1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32050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47739" cy="6096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285750" indent="-285750" algn="ctr"/>
            <a:r>
              <a:rPr lang="hi-IN" sz="3200" dirty="0" smtClean="0">
                <a:solidFill>
                  <a:srgbClr val="C00000"/>
                </a:solidFill>
                <a:latin typeface="Aparajita" pitchFamily="34" charset="0"/>
                <a:cs typeface="Aparajita" pitchFamily="34" charset="0"/>
              </a:rPr>
              <a:t>सत्यम्</a:t>
            </a:r>
            <a:endParaRPr lang="en-US" sz="3200" dirty="0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02292" y="1142999"/>
            <a:ext cx="8108308" cy="5410200"/>
            <a:chOff x="1482230" y="1476368"/>
            <a:chExt cx="6500575" cy="2172777"/>
          </a:xfrm>
        </p:grpSpPr>
        <p:sp>
          <p:nvSpPr>
            <p:cNvPr id="20" name="Rectangle 19"/>
            <p:cNvSpPr/>
            <p:nvPr/>
          </p:nvSpPr>
          <p:spPr>
            <a:xfrm>
              <a:off x="1620270" y="1476368"/>
              <a:ext cx="6362535" cy="21727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2286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190750" y="1768660"/>
              <a:ext cx="5676900" cy="254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628650" lvl="1" indent="-171450">
                <a:lnSpc>
                  <a:spcPct val="150000"/>
                </a:lnSpc>
                <a:buClr>
                  <a:srgbClr val="0D776E"/>
                </a:buClr>
                <a:buFont typeface="Wingdings" panose="05000000000000000000" pitchFamily="2" charset="2"/>
                <a:buChar char="ü"/>
              </a:pPr>
              <a:endParaRPr lang="en-US" sz="1200" dirty="0"/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1482230" y="1676400"/>
              <a:ext cx="1963024" cy="1459685"/>
            </a:xfrm>
            <a:custGeom>
              <a:avLst/>
              <a:gdLst>
                <a:gd name="connsiteX0" fmla="*/ 721453 w 1963024"/>
                <a:gd name="connsiteY0" fmla="*/ 0 h 1459685"/>
                <a:gd name="connsiteX1" fmla="*/ 1963024 w 1963024"/>
                <a:gd name="connsiteY1" fmla="*/ 25167 h 1459685"/>
                <a:gd name="connsiteX2" fmla="*/ 1249959 w 1963024"/>
                <a:gd name="connsiteY2" fmla="*/ 1459685 h 1459685"/>
                <a:gd name="connsiteX3" fmla="*/ 0 w 1963024"/>
                <a:gd name="connsiteY3" fmla="*/ 1459685 h 1459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63024" h="1459685">
                  <a:moveTo>
                    <a:pt x="721453" y="0"/>
                  </a:moveTo>
                  <a:lnTo>
                    <a:pt x="1963024" y="25167"/>
                  </a:lnTo>
                  <a:lnTo>
                    <a:pt x="1249959" y="1459685"/>
                  </a:lnTo>
                  <a:lnTo>
                    <a:pt x="0" y="1459685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168275" marR="0" indent="-168275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35000"/>
                </a:spcAft>
                <a:buClr>
                  <a:schemeClr val="accent1"/>
                </a:buClr>
                <a:buSzTx/>
                <a:buFontTx/>
                <a:buChar char="•"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09600" y="1066800"/>
            <a:ext cx="7924800" cy="5632311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2000" dirty="0" smtClean="0">
                <a:solidFill>
                  <a:srgbClr val="0070C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वाङ्मनसोर्यथार्थत्वं सत्यम्।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2000" dirty="0" smtClean="0">
                <a:solidFill>
                  <a:schemeClr val="accent5">
                    <a:lumMod val="50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या वाक् न वञ्चिता वञ्चनाय न प्रयुक्ता, न प्रतिपत्तिबन्ध्या, नापि स्वबोधजननाऽक्षमा स्यात् सा वाक् सत्यमित्युच्यते।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hi-IN" sz="2000" dirty="0" smtClean="0">
              <a:solidFill>
                <a:schemeClr val="accent5">
                  <a:lumMod val="50000"/>
                </a:schemeClr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2000" dirty="0" smtClean="0">
                <a:solidFill>
                  <a:schemeClr val="accent5">
                    <a:lumMod val="50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या वाक् सम्यक्समीक्ष्य परीक्ष्य च सर्वभूतहितार्थं प्रयुक्ता भवति सा वाक् सत्यत्वेनाध्रियते।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hi-IN" sz="2000" dirty="0" smtClean="0">
              <a:solidFill>
                <a:schemeClr val="accent5">
                  <a:lumMod val="50000"/>
                </a:schemeClr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2000" dirty="0" smtClean="0">
                <a:solidFill>
                  <a:schemeClr val="accent5">
                    <a:lumMod val="50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सत्यप्रतिष्ठायाम् अमोघा वाक् । अर्थात् सत्यप्रतिष्ठायां योगी अमोघां दोषरहितां सफलां वाक् प्राप्नोति।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hi-IN" sz="2000" dirty="0" smtClean="0">
              <a:solidFill>
                <a:schemeClr val="accent5">
                  <a:lumMod val="50000"/>
                </a:schemeClr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hi-IN" sz="2000" dirty="0" smtClean="0">
                <a:solidFill>
                  <a:schemeClr val="accent5">
                    <a:lumMod val="50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यदि ‘धार्मिको भव’ इत्यवदेत् तर्हि भवति धार्मिकः, श्रीमान् भूयाः इति कथने तादृशो भवतीत्यर्थः।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"</a:t>
            </a:r>
            <a:r>
              <a:rPr lang="hi-IN" sz="2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सत्यप्रतिष्ठायां क्रियाफलाश्रयत्वम्</a:t>
            </a:r>
            <a:r>
              <a:rPr lang="en-US" sz="2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"</a:t>
            </a:r>
            <a:r>
              <a:rPr lang="hi-IN" sz="20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sz="20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</a:t>
            </a:r>
            <a:r>
              <a:rPr lang="en-US" sz="20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hi-IN" sz="20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सू</a:t>
            </a:r>
            <a:r>
              <a:rPr lang="en-US" sz="20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hi-IN" sz="20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२/३६</a:t>
            </a:r>
            <a:r>
              <a:rPr lang="kn-IN" sz="20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hi-IN" sz="20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इति।</a:t>
            </a:r>
            <a:endParaRPr lang="en-US" sz="2000" dirty="0">
              <a:solidFill>
                <a:srgbClr val="00206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AC68-9A21-4BAB-BC1E-5C560E27BD37}" type="datetime1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32050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436" y="304800"/>
            <a:ext cx="8192655" cy="762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hi-IN" sz="4000" dirty="0" smtClean="0">
                <a:solidFill>
                  <a:srgbClr val="C00000"/>
                </a:solidFill>
                <a:latin typeface="Aparajita" pitchFamily="34" charset="0"/>
                <a:cs typeface="Aparajita" pitchFamily="34" charset="0"/>
              </a:rPr>
              <a:t>अस्तेयम्</a:t>
            </a:r>
            <a:endParaRPr lang="en-US" sz="4000" dirty="0" smtClean="0">
              <a:solidFill>
                <a:srgbClr val="FF0000"/>
              </a:solidFill>
              <a:latin typeface="Aparajita" pitchFamily="34" charset="0"/>
              <a:ea typeface="Verdana" pitchFamily="34" charset="0"/>
              <a:cs typeface="Aparajita" pitchFamily="34" charset="0"/>
            </a:endParaRPr>
          </a:p>
        </p:txBody>
      </p:sp>
      <p:sp>
        <p:nvSpPr>
          <p:cNvPr id="17410" name="Rectangle 177"/>
          <p:cNvSpPr>
            <a:spLocks noChangeArrowheads="1"/>
          </p:cNvSpPr>
          <p:nvPr/>
        </p:nvSpPr>
        <p:spPr bwMode="auto">
          <a:xfrm>
            <a:off x="533400" y="1102578"/>
            <a:ext cx="8077200" cy="22467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tIns="0" bIns="0" anchor="ctr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rgbClr val="002060"/>
              </a:solidFill>
            </a:endParaRPr>
          </a:p>
          <a:p>
            <a:pPr eaLnBrk="0" hangingPunct="0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स्तेयम्- चौर्यम्, न स्तेयमित्यस्तेयम् चौर्याभाव इत्यर्थः।</a:t>
            </a:r>
          </a:p>
          <a:p>
            <a:pPr eaLnBrk="0" hangingPunct="0"/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तथा च अस्तेयमित्युक्ते केवलं चौर्यकार्यविरतिर्न अपि तु परकीयद्रव्येषु अस्पृहा अस्तेयमित्युच्यते। </a:t>
            </a:r>
          </a:p>
          <a:p>
            <a:pPr eaLnBrk="0" hangingPunct="0"/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अस्तेयप्रतिष्ठायां सर्वरत्नोपस्थानम्(२/३७)।</a:t>
            </a:r>
          </a:p>
          <a:p>
            <a:pPr eaLnBrk="0" hangingPunct="0"/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81000" y="3657600"/>
            <a:ext cx="8192655" cy="7620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arajita" pitchFamily="34" charset="0"/>
                <a:ea typeface="+mn-ea"/>
                <a:cs typeface="Aparajita" pitchFamily="34" charset="0"/>
              </a:rPr>
              <a:t>ब्रह्मचर्यम्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arajita" pitchFamily="34" charset="0"/>
              <a:ea typeface="Verdana" pitchFamily="34" charset="0"/>
              <a:cs typeface="Aparajita" pitchFamily="34" charset="0"/>
            </a:endParaRPr>
          </a:p>
        </p:txBody>
      </p:sp>
      <p:sp>
        <p:nvSpPr>
          <p:cNvPr id="7" name="Rectangle 177"/>
          <p:cNvSpPr>
            <a:spLocks noChangeArrowheads="1"/>
          </p:cNvSpPr>
          <p:nvPr/>
        </p:nvSpPr>
        <p:spPr bwMode="auto">
          <a:xfrm>
            <a:off x="381000" y="4800600"/>
            <a:ext cx="8077200" cy="196977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tIns="0" bIns="0" anchor="ctr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rgbClr val="002060"/>
              </a:solidFill>
            </a:endParaRPr>
          </a:p>
          <a:p>
            <a:pPr eaLnBrk="0" hangingPunct="0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संयमितसर्वेन्द्रियस्य विषयस्मरणकीर्तनादिरहितस्य यमिनः उपस्थेन्द्रियसंयम एव ब्रह्मचर्यम्। तेन शरीरम्, इन्द्रियाणि मनादि सर्वाणि तत्त्वानि वीर्यभूयिष्ठानि भवन्तीत्यर्थः।</a:t>
            </a:r>
          </a:p>
          <a:p>
            <a:pPr eaLnBrk="0" hangingPunct="0"/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ब्रह्मचर्यप्रतिष्ठायां वीर्यलाभः’ (२/३८)</a:t>
            </a:r>
          </a:p>
          <a:p>
            <a:pPr eaLnBrk="0" hangingPunct="0"/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0" hangingPunct="0"/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744304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n 18"/>
          <p:cNvSpPr/>
          <p:nvPr/>
        </p:nvSpPr>
        <p:spPr bwMode="auto">
          <a:xfrm>
            <a:off x="591391" y="1346200"/>
            <a:ext cx="219762" cy="4595694"/>
          </a:xfrm>
          <a:prstGeom prst="can">
            <a:avLst/>
          </a:prstGeom>
          <a:solidFill>
            <a:srgbClr val="53565A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Arial Unicode MS" charset="0"/>
              <a:cs typeface="Arial Unicode MS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55613" y="4343400"/>
            <a:ext cx="491318" cy="2000128"/>
          </a:xfrm>
          <a:prstGeom prst="rect">
            <a:avLst/>
          </a:prstGeom>
          <a:gradFill flip="none" rotWithShape="1">
            <a:gsLst>
              <a:gs pos="0">
                <a:srgbClr val="D45D00">
                  <a:shade val="30000"/>
                  <a:satMod val="115000"/>
                </a:srgbClr>
              </a:gs>
              <a:gs pos="50000">
                <a:srgbClr val="D45D00">
                  <a:shade val="67500"/>
                  <a:satMod val="115000"/>
                </a:srgbClr>
              </a:gs>
              <a:gs pos="100000">
                <a:srgbClr val="D45D00">
                  <a:shade val="100000"/>
                  <a:satMod val="115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en-US" sz="1600">
              <a:latin typeface="+mn-lt"/>
              <a:ea typeface="Arial Unicode MS" charset="0"/>
              <a:cs typeface="Arial Unicode MS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38599" y="4495800"/>
            <a:ext cx="7439443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>
              <a:buClr>
                <a:srgbClr val="D45D00"/>
              </a:buClr>
              <a:buSzPct val="110000"/>
            </a:pPr>
            <a:endParaRPr lang="en-US" sz="2000" dirty="0" smtClean="0"/>
          </a:p>
          <a:p>
            <a:pPr algn="just">
              <a:buClr>
                <a:srgbClr val="D45D00"/>
              </a:buClr>
              <a:buSzPct val="110000"/>
            </a:pP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990600" y="1066800"/>
            <a:ext cx="7547972" cy="3016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hi-IN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देहयात्राऽतिरिक्तानां भोगसाधनानाम् अस्वीकरणमेव अपरिग्रहः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pPr algn="just">
              <a:buFont typeface="Wingdings" pitchFamily="2" charset="2"/>
              <a:buChar char="ü"/>
            </a:pPr>
            <a:endParaRPr lang="hi-IN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Font typeface="Wingdings" pitchFamily="2" charset="2"/>
              <a:buChar char="ü"/>
            </a:pP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अपरिग्रहः यदा स्थिरत्वमाप्नोति तदा जन्मान्तरविषयकं सम्यग्ज्ञानं  भवति। </a:t>
            </a:r>
            <a:r>
              <a:rPr lang="hi-IN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"अपरिग्रहस्थैर्ये जन्मकथन्तासम्बोधः"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यो.सू. २/३९</a:t>
            </a:r>
            <a:r>
              <a:rPr lang="kn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</a:t>
            </a: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endParaRPr lang="hi-IN" sz="2000" dirty="0" smtClean="0">
              <a:solidFill>
                <a:srgbClr val="7030A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0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नियमः – मनसः इन्द्रियाणाञ्च नियमनम्।</a:t>
            </a: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endParaRPr lang="hi-IN" sz="2000" dirty="0" smtClean="0">
              <a:solidFill>
                <a:srgbClr val="7030A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ts val="3000"/>
              </a:lnSpc>
              <a:buClr>
                <a:srgbClr val="D45D00"/>
              </a:buClr>
              <a:buSzPct val="110000"/>
              <a:buFont typeface="Arial" pitchFamily="34" charset="0"/>
              <a:buChar char="•"/>
            </a:pPr>
            <a:endParaRPr lang="en-US" sz="2000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455613" y="1530156"/>
            <a:ext cx="491318" cy="2660844"/>
          </a:xfrm>
          <a:prstGeom prst="rect">
            <a:avLst/>
          </a:prstGeom>
          <a:gradFill flip="none" rotWithShape="1">
            <a:gsLst>
              <a:gs pos="0">
                <a:srgbClr val="D45D00">
                  <a:shade val="30000"/>
                  <a:satMod val="115000"/>
                </a:srgbClr>
              </a:gs>
              <a:gs pos="50000">
                <a:srgbClr val="D45D00">
                  <a:shade val="67500"/>
                  <a:satMod val="115000"/>
                </a:srgbClr>
              </a:gs>
              <a:gs pos="100000">
                <a:srgbClr val="D45D00">
                  <a:shade val="100000"/>
                  <a:satMod val="115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Arial Unicode MS" charset="0"/>
              <a:cs typeface="Arial Unicode MS" charset="0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498072" y="1054100"/>
            <a:ext cx="406400" cy="406400"/>
          </a:xfrm>
          <a:prstGeom prst="ellipse">
            <a:avLst/>
          </a:prstGeom>
          <a:gradFill flip="none" rotWithShape="1">
            <a:gsLst>
              <a:gs pos="0">
                <a:srgbClr val="53565A">
                  <a:shade val="30000"/>
                  <a:satMod val="115000"/>
                </a:srgbClr>
              </a:gs>
              <a:gs pos="50000">
                <a:srgbClr val="53565A">
                  <a:shade val="67500"/>
                  <a:satMod val="115000"/>
                </a:srgbClr>
              </a:gs>
              <a:gs pos="100000">
                <a:srgbClr val="53565A">
                  <a:shade val="100000"/>
                  <a:satMod val="115000"/>
                </a:srgb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Arial Unicode MS" charset="0"/>
              <a:cs typeface="Arial Unicode MS" charset="0"/>
            </a:endParaRPr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5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285750" lvl="0" indent="-285750" algn="ctr">
              <a:lnSpc>
                <a:spcPts val="3800"/>
              </a:lnSpc>
            </a:pPr>
            <a:r>
              <a:rPr lang="hi-IN" sz="3200" b="1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अपरिग्रहः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DA5CC-4103-4447-B97E-D049FAB58874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4" name="Diagram 13"/>
          <p:cNvGraphicFramePr/>
          <p:nvPr/>
        </p:nvGraphicFramePr>
        <p:xfrm>
          <a:off x="2743200" y="3200400"/>
          <a:ext cx="5715000" cy="309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6490419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8115300" y="1121839"/>
            <a:ext cx="205740" cy="4905581"/>
          </a:xfrm>
          <a:prstGeom prst="rect">
            <a:avLst/>
          </a:prstGeom>
          <a:gradFill flip="none" rotWithShape="1">
            <a:gsLst>
              <a:gs pos="0">
                <a:srgbClr val="D45D00">
                  <a:shade val="30000"/>
                  <a:satMod val="115000"/>
                </a:srgbClr>
              </a:gs>
              <a:gs pos="50000">
                <a:srgbClr val="D45D00">
                  <a:shade val="67500"/>
                  <a:satMod val="115000"/>
                </a:srgbClr>
              </a:gs>
              <a:gs pos="100000">
                <a:srgbClr val="D45D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 cap="flat" cmpd="sng" algn="ctr">
            <a:noFill/>
            <a:prstDash val="solid"/>
          </a:ln>
          <a:effectLst>
            <a:outerShdw blurRad="228600" dist="38100" sx="97000" sy="97000" algn="ctr" rotWithShape="0">
              <a:prstClr val="black">
                <a:alpha val="22000"/>
              </a:prstClr>
            </a:outerShdw>
          </a:effectLst>
        </p:spPr>
        <p:txBody>
          <a:bodyPr rtlCol="0" anchor="ctr"/>
          <a:lstStyle>
            <a:lvl1pPr marL="182563" indent="-182563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0" indent="0" eaLnBrk="1" hangingPunct="1">
              <a:lnSpc>
                <a:spcPct val="95000"/>
              </a:lnSpc>
              <a:spcAft>
                <a:spcPct val="35000"/>
              </a:spcAft>
              <a:defRPr/>
            </a:pPr>
            <a:endParaRPr lang="en-US" sz="1800" kern="0" dirty="0">
              <a:solidFill>
                <a:sysClr val="window" lastClr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Parallelogram 4"/>
          <p:cNvSpPr/>
          <p:nvPr/>
        </p:nvSpPr>
        <p:spPr bwMode="auto">
          <a:xfrm rot="5400000" flipH="1" flipV="1">
            <a:off x="-802120" y="3479587"/>
            <a:ext cx="4770122" cy="325545"/>
          </a:xfrm>
          <a:prstGeom prst="parallelogram">
            <a:avLst>
              <a:gd name="adj" fmla="val 44829"/>
            </a:avLst>
          </a:prstGeom>
          <a:gradFill flip="none" rotWithShape="1">
            <a:gsLst>
              <a:gs pos="0">
                <a:srgbClr val="D45D00">
                  <a:shade val="30000"/>
                  <a:satMod val="115000"/>
                </a:srgbClr>
              </a:gs>
              <a:gs pos="50000">
                <a:srgbClr val="D45D00">
                  <a:shade val="67500"/>
                  <a:satMod val="115000"/>
                </a:srgbClr>
              </a:gs>
              <a:gs pos="100000">
                <a:srgbClr val="D45D0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3175" cap="flat" cmpd="sng" algn="ctr">
            <a:noFill/>
            <a:prstDash val="solid"/>
          </a:ln>
          <a:effectLst>
            <a:outerShdw blurRad="228600" dist="38100" sx="97000" sy="97000" algn="ctr" rotWithShape="0">
              <a:prstClr val="black">
                <a:alpha val="22000"/>
              </a:prstClr>
            </a:outerShdw>
          </a:effectLst>
        </p:spPr>
        <p:txBody>
          <a:bodyPr rtlCol="0" anchor="ctr"/>
          <a:lstStyle/>
          <a:p>
            <a:pPr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685800" y="1121839"/>
            <a:ext cx="8148496" cy="5431361"/>
          </a:xfrm>
          <a:prstGeom prst="rect">
            <a:avLst/>
          </a:prstGeom>
          <a:gradFill flip="none" rotWithShape="1">
            <a:gsLst>
              <a:gs pos="67000">
                <a:schemeClr val="bg1"/>
              </a:gs>
              <a:gs pos="0">
                <a:schemeClr val="bg1">
                  <a:lumMod val="95000"/>
                </a:schemeClr>
              </a:gs>
            </a:gsLst>
            <a:lin ang="16200000" scaled="1"/>
            <a:tileRect/>
          </a:gradFill>
          <a:ln w="317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182563" indent="-182563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0" algn="ctr" eaLnBrk="1" hangingPunct="1">
              <a:lnSpc>
                <a:spcPct val="95000"/>
              </a:lnSpc>
              <a:spcAft>
                <a:spcPct val="35000"/>
              </a:spcAft>
              <a:buClr>
                <a:srgbClr val="831F41"/>
              </a:buClr>
              <a:buFont typeface="Wingdings" pitchFamily="2" charset="2"/>
              <a:buChar char="ü"/>
            </a:pPr>
            <a:endParaRPr lang="en-US" sz="16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62000" y="1121839"/>
            <a:ext cx="8072296" cy="5202761"/>
          </a:xfrm>
          <a:prstGeom prst="roundRect">
            <a:avLst>
              <a:gd name="adj" fmla="val 3514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indent="-182563" algn="ctr">
              <a:lnSpc>
                <a:spcPct val="95000"/>
              </a:lnSpc>
              <a:spcAft>
                <a:spcPct val="35000"/>
              </a:spcAft>
              <a:buClr>
                <a:srgbClr val="831F41"/>
              </a:buClr>
              <a:buFont typeface="Wingdings" pitchFamily="2" charset="2"/>
              <a:buChar char="ü"/>
            </a:pP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1" y="1143000"/>
            <a:ext cx="7620000" cy="518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hi-IN" sz="20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शौचम् – शुद्धिः।</a:t>
            </a:r>
          </a:p>
          <a:p>
            <a:pPr algn="ctr"/>
            <a:r>
              <a:rPr lang="hi-IN" sz="20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ctr"/>
            <a:r>
              <a:rPr lang="hi-IN" sz="2000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बाह्यम्              आभ्यन्तरञ्च</a:t>
            </a:r>
          </a:p>
          <a:p>
            <a:pPr>
              <a:buFont typeface="Wingdings" pitchFamily="2" charset="2"/>
              <a:buChar char="Ø"/>
            </a:pPr>
            <a:endParaRPr lang="hi-IN" sz="2000" dirty="0" smtClean="0">
              <a:solidFill>
                <a:srgbClr val="7030A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१. शरीरसम्बद्धं मृज्जलादिना क्रियमानं बाह्यं शौचम्। </a:t>
            </a:r>
          </a:p>
          <a:p>
            <a:pPr>
              <a:buFont typeface="Wingdings" pitchFamily="2" charset="2"/>
              <a:buChar char="Ø"/>
            </a:pP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२. मानसः चित्तमलानां प्रक्षालनं आभ्यन्तरं शौचम्।</a:t>
            </a:r>
          </a:p>
          <a:p>
            <a:endParaRPr lang="hi-IN" sz="20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बाह्यशौचात्  सिद्धिः</a:t>
            </a:r>
            <a:r>
              <a:rPr lang="kn-IN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kn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"</a:t>
            </a:r>
            <a:r>
              <a:rPr lang="hi-IN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स्वाङ्गजुगुप्सा परैरसंसर्गः" 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यो.सू २/४०</a:t>
            </a:r>
            <a:r>
              <a:rPr lang="kn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अर्थात् बाह्यशौचसिद्धौ स्वाऽङ्गेषु घृणा, परैस्सह असंसर्गः च सिद्ध्यति।</a:t>
            </a:r>
          </a:p>
          <a:p>
            <a:pPr>
              <a:buFont typeface="Wingdings" pitchFamily="2" charset="2"/>
              <a:buChar char="Ø"/>
            </a:pPr>
            <a:endParaRPr lang="hi-IN" sz="20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Ø"/>
            </a:pPr>
            <a:r>
              <a:rPr lang="hi-IN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अन्तश्शौचात्  सिद्धिः</a:t>
            </a:r>
            <a:r>
              <a:rPr lang="kn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kn-IN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"सत्त्वशुध्दि सौमनस्यैकाग्र्येन्द्रियजयात्मदर्शनयोग्यत्वानि च" </a:t>
            </a: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यो.सू २/४१</a:t>
            </a:r>
            <a:r>
              <a:rPr lang="kn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r>
              <a:rPr lang="hi-IN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इति योगसूत्रम्।</a:t>
            </a:r>
            <a:endParaRPr lang="hi-IN" sz="2000" dirty="0" smtClean="0">
              <a:solidFill>
                <a:srgbClr val="7030A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32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en-US" sz="1400" dirty="0" smtClean="0"/>
          </a:p>
          <a:p>
            <a:pPr marL="182880" indent="-182880">
              <a:buClr>
                <a:srgbClr val="D45D00"/>
              </a:buClr>
              <a:buFont typeface="Arial" pitchFamily="34" charset="0"/>
              <a:buChar char="•"/>
            </a:pPr>
            <a:endParaRPr lang="en-US" sz="1400" dirty="0" smtClean="0">
              <a:solidFill>
                <a:srgbClr val="63666A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86557" y="228600"/>
            <a:ext cx="8447739" cy="60960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hi-IN" sz="3200" dirty="0" smtClean="0">
                <a:latin typeface="Aparajita" pitchFamily="34" charset="0"/>
                <a:cs typeface="Aparajita" pitchFamily="34" charset="0"/>
              </a:rPr>
              <a:t>शौचम्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96A7-211C-4942-9D52-38B231A51B1E}" type="datetime1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1049-8FAC-47A5-9748-14D50FB544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514600" y="49530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Left-Right-Up Arrow 24"/>
          <p:cNvSpPr/>
          <p:nvPr/>
        </p:nvSpPr>
        <p:spPr>
          <a:xfrm>
            <a:off x="4343400" y="1524000"/>
            <a:ext cx="609600" cy="53340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16370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470071" y="935228"/>
            <a:ext cx="8286810" cy="5067300"/>
            <a:chOff x="1287776" y="990600"/>
            <a:chExt cx="6713742" cy="5067300"/>
          </a:xfrm>
        </p:grpSpPr>
        <p:sp>
          <p:nvSpPr>
            <p:cNvPr id="5" name="Freeform 4"/>
            <p:cNvSpPr/>
            <p:nvPr/>
          </p:nvSpPr>
          <p:spPr>
            <a:xfrm flipH="1">
              <a:off x="6756327" y="2501113"/>
              <a:ext cx="1245191" cy="458755"/>
            </a:xfrm>
            <a:custGeom>
              <a:avLst/>
              <a:gdLst>
                <a:gd name="connsiteX0" fmla="*/ 0 w 1753299"/>
                <a:gd name="connsiteY0" fmla="*/ 83890 h 645952"/>
                <a:gd name="connsiteX1" fmla="*/ 1753299 w 1753299"/>
                <a:gd name="connsiteY1" fmla="*/ 645952 h 645952"/>
                <a:gd name="connsiteX2" fmla="*/ 436228 w 1753299"/>
                <a:gd name="connsiteY2" fmla="*/ 0 h 645952"/>
                <a:gd name="connsiteX3" fmla="*/ 0 w 1753299"/>
                <a:gd name="connsiteY3" fmla="*/ 83890 h 64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3299" h="645952">
                  <a:moveTo>
                    <a:pt x="0" y="83890"/>
                  </a:moveTo>
                  <a:lnTo>
                    <a:pt x="1753299" y="645952"/>
                  </a:lnTo>
                  <a:lnTo>
                    <a:pt x="436228" y="0"/>
                  </a:lnTo>
                  <a:lnTo>
                    <a:pt x="0" y="8389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 flipH="1">
              <a:off x="6756327" y="4225138"/>
              <a:ext cx="1245191" cy="458755"/>
            </a:xfrm>
            <a:custGeom>
              <a:avLst/>
              <a:gdLst>
                <a:gd name="connsiteX0" fmla="*/ 0 w 1753299"/>
                <a:gd name="connsiteY0" fmla="*/ 83890 h 645952"/>
                <a:gd name="connsiteX1" fmla="*/ 1753299 w 1753299"/>
                <a:gd name="connsiteY1" fmla="*/ 645952 h 645952"/>
                <a:gd name="connsiteX2" fmla="*/ 436228 w 1753299"/>
                <a:gd name="connsiteY2" fmla="*/ 0 h 645952"/>
                <a:gd name="connsiteX3" fmla="*/ 0 w 1753299"/>
                <a:gd name="connsiteY3" fmla="*/ 83890 h 64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3299" h="645952">
                  <a:moveTo>
                    <a:pt x="0" y="83890"/>
                  </a:moveTo>
                  <a:lnTo>
                    <a:pt x="1753299" y="645952"/>
                  </a:lnTo>
                  <a:lnTo>
                    <a:pt x="436228" y="0"/>
                  </a:lnTo>
                  <a:lnTo>
                    <a:pt x="0" y="8389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 rot="16200000">
              <a:off x="3240119" y="4078419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8" name="Isosceles Triangle 7"/>
            <p:cNvSpPr/>
            <p:nvPr/>
          </p:nvSpPr>
          <p:spPr>
            <a:xfrm rot="16200000">
              <a:off x="3243108" y="2747472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9" name="Isosceles Triangle 8"/>
            <p:cNvSpPr/>
            <p:nvPr/>
          </p:nvSpPr>
          <p:spPr>
            <a:xfrm rot="5400000">
              <a:off x="2225082" y="4076925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0" name="Isosceles Triangle 9"/>
            <p:cNvSpPr/>
            <p:nvPr/>
          </p:nvSpPr>
          <p:spPr>
            <a:xfrm rot="5400000">
              <a:off x="2225082" y="2751956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1" name="Parallelogram 10"/>
            <p:cNvSpPr/>
            <p:nvPr/>
          </p:nvSpPr>
          <p:spPr>
            <a:xfrm>
              <a:off x="1957493" y="2825803"/>
              <a:ext cx="1601033" cy="1374722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0">
                  <a:srgbClr val="8E9300">
                    <a:shade val="30000"/>
                    <a:satMod val="115000"/>
                  </a:srgbClr>
                </a:gs>
                <a:gs pos="50000">
                  <a:srgbClr val="8E9300">
                    <a:shade val="67500"/>
                    <a:satMod val="115000"/>
                  </a:srgbClr>
                </a:gs>
                <a:gs pos="100000">
                  <a:srgbClr val="8E93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2" name="Parallelogram 11"/>
            <p:cNvSpPr/>
            <p:nvPr/>
          </p:nvSpPr>
          <p:spPr>
            <a:xfrm>
              <a:off x="3446410" y="2724149"/>
              <a:ext cx="4550463" cy="1730366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67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182563" algn="ctr">
                <a:lnSpc>
                  <a:spcPct val="95000"/>
                </a:lnSpc>
                <a:spcAft>
                  <a:spcPct val="35000"/>
                </a:spcAft>
                <a:buClr>
                  <a:srgbClr val="831F41"/>
                </a:buClr>
                <a:buFont typeface="Wingdings" pitchFamily="2" charset="2"/>
                <a:buChar char="ü"/>
                <a:defRPr/>
              </a:pPr>
              <a:endParaRPr lang="en-US" sz="1600" dirty="0">
                <a:solidFill>
                  <a:schemeClr val="accent2"/>
                </a:solidFill>
              </a:endParaRPr>
            </a:p>
          </p:txBody>
        </p:sp>
        <p:sp>
          <p:nvSpPr>
            <p:cNvPr id="13" name="Parallelogram 12"/>
            <p:cNvSpPr/>
            <p:nvPr/>
          </p:nvSpPr>
          <p:spPr>
            <a:xfrm rot="10800000">
              <a:off x="1287778" y="2724148"/>
              <a:ext cx="956733" cy="1562101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67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182563" algn="ctr">
                <a:lnSpc>
                  <a:spcPct val="95000"/>
                </a:lnSpc>
                <a:spcAft>
                  <a:spcPct val="35000"/>
                </a:spcAft>
                <a:buClr>
                  <a:srgbClr val="831F41"/>
                </a:buClr>
                <a:buFont typeface="Wingdings" pitchFamily="2" charset="2"/>
                <a:buChar char="ü"/>
                <a:defRPr/>
              </a:pPr>
              <a:endParaRPr lang="en-US" sz="1600" dirty="0">
                <a:solidFill>
                  <a:schemeClr val="accent2"/>
                </a:solidFill>
              </a:endParaRPr>
            </a:p>
          </p:txBody>
        </p:sp>
        <p:sp>
          <p:nvSpPr>
            <p:cNvPr id="14" name="Isosceles Triangle 13"/>
            <p:cNvSpPr/>
            <p:nvPr/>
          </p:nvSpPr>
          <p:spPr>
            <a:xfrm rot="16200000">
              <a:off x="3212767" y="2352626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5" name="Isosceles Triangle 14"/>
            <p:cNvSpPr/>
            <p:nvPr/>
          </p:nvSpPr>
          <p:spPr>
            <a:xfrm rot="16200000">
              <a:off x="3243108" y="1023447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6" name="Isosceles Triangle 15"/>
            <p:cNvSpPr/>
            <p:nvPr/>
          </p:nvSpPr>
          <p:spPr>
            <a:xfrm rot="5400000">
              <a:off x="2245648" y="2411171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7" name="Isosceles Triangle 16"/>
            <p:cNvSpPr/>
            <p:nvPr/>
          </p:nvSpPr>
          <p:spPr>
            <a:xfrm rot="5400000">
              <a:off x="2225082" y="1027931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8" name="Parallelogram 17"/>
            <p:cNvSpPr/>
            <p:nvPr/>
          </p:nvSpPr>
          <p:spPr>
            <a:xfrm>
              <a:off x="2154804" y="1101779"/>
              <a:ext cx="1403721" cy="1345834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0">
                  <a:srgbClr val="D45D00">
                    <a:shade val="30000"/>
                    <a:satMod val="115000"/>
                  </a:srgbClr>
                </a:gs>
                <a:gs pos="50000">
                  <a:srgbClr val="D45D00">
                    <a:shade val="67500"/>
                    <a:satMod val="115000"/>
                  </a:srgbClr>
                </a:gs>
                <a:gs pos="100000">
                  <a:srgbClr val="D45D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9" name="Parallelogram 18"/>
            <p:cNvSpPr/>
            <p:nvPr/>
          </p:nvSpPr>
          <p:spPr>
            <a:xfrm>
              <a:off x="3446410" y="1000125"/>
              <a:ext cx="4550463" cy="1500988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67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182563" algn="ctr">
                <a:lnSpc>
                  <a:spcPct val="95000"/>
                </a:lnSpc>
                <a:spcAft>
                  <a:spcPct val="35000"/>
                </a:spcAft>
                <a:buClr>
                  <a:srgbClr val="831F41"/>
                </a:buClr>
                <a:buFont typeface="Wingdings" pitchFamily="2" charset="2"/>
                <a:buChar char="ü"/>
                <a:defRPr/>
              </a:pPr>
              <a:endParaRPr lang="en-US" sz="1600" dirty="0">
                <a:solidFill>
                  <a:schemeClr val="accent2"/>
                </a:solidFill>
              </a:endParaRPr>
            </a:p>
          </p:txBody>
        </p:sp>
        <p:sp>
          <p:nvSpPr>
            <p:cNvPr id="20" name="Parallelogram 19"/>
            <p:cNvSpPr/>
            <p:nvPr/>
          </p:nvSpPr>
          <p:spPr>
            <a:xfrm rot="10800000">
              <a:off x="1287776" y="1000122"/>
              <a:ext cx="956733" cy="1447489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67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182563" algn="ctr">
                <a:lnSpc>
                  <a:spcPct val="95000"/>
                </a:lnSpc>
                <a:spcAft>
                  <a:spcPct val="35000"/>
                </a:spcAft>
                <a:buClr>
                  <a:srgbClr val="831F41"/>
                </a:buClr>
                <a:buFont typeface="Wingdings" pitchFamily="2" charset="2"/>
                <a:buChar char="ü"/>
                <a:defRPr/>
              </a:pPr>
              <a:endParaRPr lang="en-US" sz="1600" dirty="0">
                <a:solidFill>
                  <a:schemeClr val="accent2"/>
                </a:solidFill>
              </a:endParaRPr>
            </a:p>
          </p:txBody>
        </p:sp>
        <p:sp>
          <p:nvSpPr>
            <p:cNvPr id="23" name="Isosceles Triangle 22"/>
            <p:cNvSpPr/>
            <p:nvPr/>
          </p:nvSpPr>
          <p:spPr>
            <a:xfrm rot="16200000">
              <a:off x="3240119" y="5840544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4" name="Isosceles Triangle 23"/>
            <p:cNvSpPr/>
            <p:nvPr/>
          </p:nvSpPr>
          <p:spPr>
            <a:xfrm rot="16200000">
              <a:off x="3243108" y="4509597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5" name="Isosceles Triangle 24"/>
            <p:cNvSpPr/>
            <p:nvPr/>
          </p:nvSpPr>
          <p:spPr>
            <a:xfrm rot="5400000">
              <a:off x="2225082" y="5839050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6" name="Isosceles Triangle 25"/>
            <p:cNvSpPr/>
            <p:nvPr/>
          </p:nvSpPr>
          <p:spPr>
            <a:xfrm rot="5400000">
              <a:off x="2225082" y="4514081"/>
              <a:ext cx="231589" cy="189972"/>
            </a:xfrm>
            <a:prstGeom prst="triangle">
              <a:avLst/>
            </a:prstGeom>
            <a:solidFill>
              <a:srgbClr val="63666A"/>
            </a:soli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7" name="Parallelogram 26"/>
            <p:cNvSpPr/>
            <p:nvPr/>
          </p:nvSpPr>
          <p:spPr>
            <a:xfrm>
              <a:off x="1957493" y="4587928"/>
              <a:ext cx="1452890" cy="1374722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0">
                  <a:srgbClr val="EAAA00">
                    <a:shade val="30000"/>
                    <a:satMod val="115000"/>
                  </a:srgbClr>
                </a:gs>
                <a:gs pos="50000">
                  <a:srgbClr val="EAAA00">
                    <a:shade val="67500"/>
                    <a:satMod val="115000"/>
                  </a:srgbClr>
                </a:gs>
                <a:gs pos="100000">
                  <a:srgbClr val="EAAA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3175" cap="flat" cmpd="sng" algn="ctr">
              <a:noFill/>
              <a:prstDash val="solid"/>
            </a:ln>
            <a:effectLst>
              <a:outerShdw blurRad="228600" dist="38100" sx="97000" sy="97000" algn="ctr" rotWithShape="0">
                <a:prstClr val="black">
                  <a:alpha val="22000"/>
                </a:prstClr>
              </a:outerShdw>
            </a:effectLst>
          </p:spPr>
          <p:txBody>
            <a:bodyPr rtlCol="0" anchor="ctr"/>
            <a:lstStyle/>
            <a:p>
              <a:pPr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9" name="Parallelogram 28"/>
            <p:cNvSpPr/>
            <p:nvPr/>
          </p:nvSpPr>
          <p:spPr>
            <a:xfrm rot="10800000">
              <a:off x="1287778" y="4486273"/>
              <a:ext cx="956733" cy="1562101"/>
            </a:xfrm>
            <a:prstGeom prst="parallelogram">
              <a:avLst>
                <a:gd name="adj" fmla="val 0"/>
              </a:avLst>
            </a:prstGeom>
            <a:gradFill flip="none" rotWithShape="1">
              <a:gsLst>
                <a:gs pos="67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182563" algn="ctr">
                <a:lnSpc>
                  <a:spcPct val="95000"/>
                </a:lnSpc>
                <a:spcAft>
                  <a:spcPct val="35000"/>
                </a:spcAft>
                <a:buClr>
                  <a:srgbClr val="831F41"/>
                </a:buClr>
                <a:buFont typeface="Wingdings" pitchFamily="2" charset="2"/>
                <a:buChar char="ü"/>
                <a:defRPr/>
              </a:pPr>
              <a:endParaRPr lang="en-US" sz="1600" dirty="0">
                <a:solidFill>
                  <a:schemeClr val="accent2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287780" y="990600"/>
              <a:ext cx="45719" cy="15697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287780" y="2727960"/>
              <a:ext cx="45719" cy="1569720"/>
            </a:xfrm>
            <a:prstGeom prst="rect">
              <a:avLst/>
            </a:prstGeom>
            <a:gradFill flip="none" rotWithShape="1">
              <a:gsLst>
                <a:gs pos="0">
                  <a:srgbClr val="8E9300">
                    <a:shade val="30000"/>
                    <a:satMod val="115000"/>
                  </a:srgbClr>
                </a:gs>
                <a:gs pos="50000">
                  <a:srgbClr val="8E9300">
                    <a:shade val="67500"/>
                    <a:satMod val="115000"/>
                  </a:srgbClr>
                </a:gs>
                <a:gs pos="100000">
                  <a:srgbClr val="8E93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>
                <a:defRPr/>
              </a:pPr>
              <a:endParaRPr lang="en-US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287780" y="4488180"/>
              <a:ext cx="45719" cy="1569720"/>
            </a:xfrm>
            <a:prstGeom prst="rect">
              <a:avLst/>
            </a:prstGeom>
            <a:gradFill flip="none" rotWithShape="1">
              <a:gsLst>
                <a:gs pos="0">
                  <a:srgbClr val="EAAA00">
                    <a:shade val="30000"/>
                    <a:satMod val="115000"/>
                  </a:srgbClr>
                </a:gs>
                <a:gs pos="50000">
                  <a:srgbClr val="EAAA00">
                    <a:shade val="67500"/>
                    <a:satMod val="115000"/>
                  </a:srgbClr>
                </a:gs>
                <a:gs pos="100000">
                  <a:srgbClr val="EAAA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>
                <a:defRPr/>
              </a:pPr>
              <a:endParaRPr lang="en-US" kern="0" dirty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500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lvl="0"/>
            <a:r>
              <a:rPr lang="hi-IN" sz="3200" dirty="0" smtClean="0">
                <a:latin typeface="Aparajita" pitchFamily="34" charset="0"/>
                <a:cs typeface="Aparajita" pitchFamily="34" charset="0"/>
              </a:rPr>
              <a:t> 	</a:t>
            </a:r>
            <a:r>
              <a:rPr lang="hi-IN" sz="3200" b="1" dirty="0" smtClean="0">
                <a:latin typeface="Aparajita" pitchFamily="34" charset="0"/>
                <a:cs typeface="Aparajita" pitchFamily="34" charset="0"/>
              </a:rPr>
              <a:t>नियमाः</a:t>
            </a:r>
            <a:endParaRPr lang="en-US" sz="3200" b="1" dirty="0"/>
          </a:p>
        </p:txBody>
      </p:sp>
      <p:sp>
        <p:nvSpPr>
          <p:cNvPr id="3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35775" y="6543675"/>
            <a:ext cx="304800" cy="1524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385E0583-F674-4C62-AD34-0479EA5D2EB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1752600" y="1447800"/>
            <a:ext cx="13083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2000" b="1" dirty="0" smtClean="0">
                <a:solidFill>
                  <a:schemeClr val="bg1"/>
                </a:solidFill>
                <a:latin typeface="Aparajita" pitchFamily="34" charset="0"/>
                <a:cs typeface="Aparajita" pitchFamily="34" charset="0"/>
              </a:rPr>
              <a:t>सन्तोषः</a:t>
            </a:r>
            <a:endParaRPr lang="en-US" sz="2000" b="1" dirty="0" smtClean="0">
              <a:solidFill>
                <a:schemeClr val="bg1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76600" y="1143000"/>
            <a:ext cx="54322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D45D00"/>
              </a:buClr>
            </a:pPr>
            <a:r>
              <a:rPr lang="hi-IN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सन्निहितसाधनाधिकस्य अनुपादित्सा</a:t>
            </a: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सन्तोषः। स एव आनन्दः। </a:t>
            </a:r>
            <a:r>
              <a:rPr lang="hi-IN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‘सन्तोषादनुत्तमसुखलाभः’</a:t>
            </a: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यो.सू. २/४२</a:t>
            </a:r>
            <a:r>
              <a:rPr lang="kn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endParaRPr lang="en-US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676400" y="3276600"/>
            <a:ext cx="13403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2400" b="1" dirty="0" smtClean="0">
                <a:solidFill>
                  <a:schemeClr val="bg1"/>
                </a:solidFill>
                <a:latin typeface="Aparajita" pitchFamily="34" charset="0"/>
                <a:cs typeface="Aparajita" pitchFamily="34" charset="0"/>
              </a:rPr>
              <a:t>तपः</a:t>
            </a:r>
            <a:endParaRPr lang="en-US" sz="2400" b="1" dirty="0">
              <a:solidFill>
                <a:schemeClr val="bg1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24200" y="2819400"/>
            <a:ext cx="55629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 algn="just">
              <a:buClr>
                <a:srgbClr val="D45D00"/>
              </a:buClr>
              <a:buFont typeface="Arial" pitchFamily="34" charset="0"/>
              <a:buChar char="•"/>
            </a:pP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शीतोष्णादि द्वन्द्वसहिष्णुता एव तपः। कृछ्रचान्द्रायणव्रतादीनाम् अनुष्ठानम् च। "</a:t>
            </a:r>
            <a:r>
              <a:rPr lang="hi-IN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कायेन्द्रियसिध्दिरशुध्दिक्षयात्तपसः"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यो.सू २/४३</a:t>
            </a:r>
            <a:r>
              <a:rPr lang="kn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676400" y="4876800"/>
            <a:ext cx="13615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b="1" dirty="0" smtClean="0">
                <a:solidFill>
                  <a:schemeClr val="bg1"/>
                </a:solidFill>
                <a:latin typeface="Aparajita" pitchFamily="34" charset="0"/>
                <a:cs typeface="Aparajita" pitchFamily="34" charset="0"/>
              </a:rPr>
              <a:t>स्वाध्यायः</a:t>
            </a:r>
            <a:endParaRPr lang="en-US" b="1" dirty="0">
              <a:solidFill>
                <a:schemeClr val="bg1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143717" y="4517561"/>
            <a:ext cx="5613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i-IN" sz="2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वेदावेदाङ्गोपनिषद्दर्शनादीनां नियमेन अध्ययनं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स्वाध्यायः। "</a:t>
            </a:r>
            <a:r>
              <a:rPr lang="hi-IN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स्वाध्यायादिष्टदेवतासम्प्रयोगः"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hi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यो.सू २/४४</a:t>
            </a:r>
            <a:r>
              <a:rPr lang="kn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9834-2DDD-4C04-990C-5F3FFE8363DD}" type="datetime1">
              <a:rPr lang="en-US" smtClean="0"/>
              <a:pPr/>
              <a:t>4/6/2021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4409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/>
      <p:bldP spid="40" grpId="0"/>
      <p:bldP spid="41" grpId="0"/>
      <p:bldP spid="42" grpId="0"/>
      <p:bldP spid="43" grpId="0"/>
      <p:bldP spid="4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5404</TotalTime>
  <Words>868</Words>
  <Application>Microsoft Office PowerPoint</Application>
  <PresentationFormat>On-screen Show (4:3)</PresentationFormat>
  <Paragraphs>214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Slide 1</vt:lpstr>
      <vt:lpstr>विषयानुक्रमणिका</vt:lpstr>
      <vt:lpstr>यमः</vt:lpstr>
      <vt:lpstr>  अहिंसाप्रयोजनम्</vt:lpstr>
      <vt:lpstr>सत्यम्</vt:lpstr>
      <vt:lpstr>अस्तेयम्</vt:lpstr>
      <vt:lpstr>अपरिग्रहः </vt:lpstr>
      <vt:lpstr>Slide 8</vt:lpstr>
      <vt:lpstr>  नियमाः</vt:lpstr>
      <vt:lpstr>यमनियमयोः सिद्धयः</vt:lpstr>
      <vt:lpstr>आसनम्</vt:lpstr>
      <vt:lpstr>आसनप्रयोजनम्</vt:lpstr>
      <vt:lpstr>    प्राणायामः</vt:lpstr>
      <vt:lpstr>प्राणायामभेदाः</vt:lpstr>
      <vt:lpstr>Slide 15</vt:lpstr>
      <vt:lpstr>Slide 16</vt:lpstr>
      <vt:lpstr>ध्यानम्</vt:lpstr>
      <vt:lpstr>समाधिः</vt:lpstr>
      <vt:lpstr>आसनप्रयोजनम्</vt:lpstr>
      <vt:lpstr>Slide 20</vt:lpstr>
      <vt:lpstr>Slide 21</vt:lpstr>
    </vt:vector>
  </TitlesOfParts>
  <Company>UnitedHealth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Bogolu, Mallikarjuna R</dc:creator>
  <cp:lastModifiedBy>AC</cp:lastModifiedBy>
  <cp:revision>399</cp:revision>
  <dcterms:created xsi:type="dcterms:W3CDTF">2017-11-24T14:02:02Z</dcterms:created>
  <dcterms:modified xsi:type="dcterms:W3CDTF">2021-04-06T10:59:43Z</dcterms:modified>
</cp:coreProperties>
</file>