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62" r:id="rId3"/>
    <p:sldId id="263" r:id="rId4"/>
    <p:sldId id="264" r:id="rId5"/>
    <p:sldId id="265" r:id="rId6"/>
    <p:sldId id="257" r:id="rId7"/>
    <p:sldId id="258" r:id="rId8"/>
    <p:sldId id="259" r:id="rId9"/>
    <p:sldId id="261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72050"/>
            <a:ext cx="9144000" cy="1900238"/>
          </a:xfrm>
        </p:spPr>
        <p:txBody>
          <a:bodyPr>
            <a:normAutofit fontScale="25000" lnSpcReduction="20000"/>
          </a:bodyPr>
          <a:lstStyle/>
          <a:p>
            <a:pPr lvl="2"/>
            <a:r>
              <a:rPr lang="hi-IN" sz="11000" b="1" dirty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डॉ</a:t>
            </a:r>
            <a:r>
              <a:rPr lang="en-US" sz="11000" b="1" dirty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hi-IN" sz="11000" b="1" dirty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बी उमामहेश्वरी</a:t>
            </a:r>
          </a:p>
          <a:p>
            <a:pPr lvl="2"/>
            <a:r>
              <a:rPr lang="hi-IN" sz="11000" b="1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सहायिकाचार्या, दर्शनविभागः,</a:t>
            </a:r>
            <a:endParaRPr lang="hi-IN" sz="11000" b="1" dirty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2"/>
            <a:r>
              <a:rPr lang="hi-IN" sz="11000" b="1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श्रीसोमनाथसंस्कृतयुनिवर्सिटी,</a:t>
            </a:r>
            <a:endParaRPr lang="hi-IN" sz="11000" b="1" dirty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2"/>
            <a:r>
              <a:rPr lang="hi-IN" sz="11000" b="1" dirty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वेरावलम्, गुजरातम्।</a:t>
            </a:r>
            <a:endParaRPr lang="en-US" sz="11000" b="1" dirty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75924C7-8886-48F8-AE34-3263500F90BC}"/>
              </a:ext>
            </a:extLst>
          </p:cNvPr>
          <p:cNvSpPr txBox="1"/>
          <p:nvPr/>
        </p:nvSpPr>
        <p:spPr>
          <a:xfrm>
            <a:off x="990600" y="57150"/>
            <a:ext cx="8153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i-IN" sz="3600" b="1" spc="0" dirty="0">
                <a:ln w="50800"/>
                <a:solidFill>
                  <a:srgbClr val="C0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श्रीसोमनाथसंस्कृतयुनिवर्सिटी,</a:t>
            </a:r>
            <a:endParaRPr lang="en-US" sz="3600" b="1" spc="0" dirty="0">
              <a:ln w="50800"/>
              <a:solidFill>
                <a:srgbClr val="C00000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en-US" sz="3600" b="1" spc="0" dirty="0" err="1" smtClean="0">
                <a:ln w="50800"/>
                <a:solidFill>
                  <a:srgbClr val="C0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वेरावल</a:t>
            </a:r>
            <a:r>
              <a:rPr lang="en-US" sz="3600" b="1" dirty="0" err="1" smtClean="0">
                <a:ln w="50800"/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,गुजरात</a:t>
            </a:r>
            <a:r>
              <a:rPr lang="hi-IN" sz="3600" b="1" dirty="0" smtClean="0">
                <a:ln w="50800"/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म्</a:t>
            </a:r>
            <a:r>
              <a:rPr lang="hi-IN" sz="3600" b="1" spc="0" dirty="0">
                <a:ln w="50800"/>
                <a:solidFill>
                  <a:srgbClr val="C0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hi-IN" sz="3600" b="1" spc="0" dirty="0">
                <a:ln w="50800"/>
                <a:solidFill>
                  <a:srgbClr val="C0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hi-IN" sz="1800" b="1" spc="0" dirty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hi-IN" sz="1800" b="1" spc="0" dirty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en-IN" dirty="0"/>
          </a:p>
        </p:txBody>
      </p:sp>
      <p:sp>
        <p:nvSpPr>
          <p:cNvPr id="6" name="Ribbon: Tilted Down 5">
            <a:extLst>
              <a:ext uri="{FF2B5EF4-FFF2-40B4-BE49-F238E27FC236}">
                <a16:creationId xmlns="" xmlns:a16="http://schemas.microsoft.com/office/drawing/2014/main" id="{689B068D-F633-4CFA-ACB3-E27E9F501361}"/>
              </a:ext>
            </a:extLst>
          </p:cNvPr>
          <p:cNvSpPr/>
          <p:nvPr/>
        </p:nvSpPr>
        <p:spPr>
          <a:xfrm>
            <a:off x="1143000" y="3429000"/>
            <a:ext cx="8001000" cy="802386"/>
          </a:xfrm>
          <a:prstGeom prst="ribbon">
            <a:avLst>
              <a:gd name="adj1" fmla="val 16667"/>
              <a:gd name="adj2" fmla="val 594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i-IN" sz="4400" b="1" dirty="0" smtClean="0">
                <a:ln w="50800"/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पदार्थविमर्शः</a:t>
            </a:r>
            <a:endParaRPr lang="en-IN" sz="4400" b="1" dirty="0">
              <a:solidFill>
                <a:srgbClr val="FFFF00"/>
              </a:solidFill>
            </a:endParaRPr>
          </a:p>
        </p:txBody>
      </p:sp>
      <p:pic>
        <p:nvPicPr>
          <p:cNvPr id="8" name="Picture 7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320C51B3-0AF3-4C13-9477-C53CF5D0415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263" t="12560" r="18421" b="11111"/>
          <a:stretch/>
        </p:blipFill>
        <p:spPr>
          <a:xfrm>
            <a:off x="2362200" y="990600"/>
            <a:ext cx="2697089" cy="22098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 descr="A close up of a person&#10;&#10;Description automatically generated">
            <a:extLst>
              <a:ext uri="{FF2B5EF4-FFF2-40B4-BE49-F238E27FC236}">
                <a16:creationId xmlns="" xmlns:a16="http://schemas.microsoft.com/office/drawing/2014/main" id="{37AFA78D-F2DC-4AAC-BFAF-EEDB005389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6108" t="28334" r="10513" b="35832"/>
          <a:stretch/>
        </p:blipFill>
        <p:spPr>
          <a:xfrm>
            <a:off x="5738749" y="1143000"/>
            <a:ext cx="2490851" cy="1905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52400"/>
            <a:ext cx="7790688" cy="6096000"/>
          </a:xfrm>
        </p:spPr>
        <p:txBody>
          <a:bodyPr/>
          <a:lstStyle/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अभावः – (२) संसर्गाभावः, अन्योन्याभावश्च।</a:t>
            </a: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संसर्गाभावः – (३) प्रागभावः प्रध्वंसाभावः अत्यन्ताभवश्चेति।</a:t>
            </a:r>
          </a:p>
          <a:p>
            <a:endParaRPr lang="hi-IN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solidFill>
                  <a:schemeClr val="accent2">
                    <a:lumMod val="75000"/>
                  </a:schemeClr>
                </a:solidFill>
                <a:latin typeface="Aparajita" pitchFamily="34" charset="0"/>
                <a:cs typeface="Aparajita" pitchFamily="34" charset="0"/>
              </a:rPr>
              <a:t>प्राचीन-न्यायदर्शने पदार्थविचारः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माण-प्रमेय-संशय-प्रयोजन-दृष्टान्त-सिद्धान्ता-वयव-तर्क-निर्णय-वाद-जल्प-वितण्डा-हेत्वाभास-छल-जाति-निग्रहस्थानानां तत्त्वज्ञानात् निःश्रेयसाधिगमः।</a:t>
            </a:r>
          </a:p>
          <a:p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१६ षोडशप्रकाराः पदार्थाः।</a:t>
            </a:r>
          </a:p>
          <a:p>
            <a:endParaRPr lang="hi-IN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४- प्रत्यक्षा-नुमानो-पमान-शब्दाः प्रमाणानि।</a:t>
            </a:r>
          </a:p>
          <a:p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१२- आत्म-शरीरे-न्द्रिया-र्थ-बुद्धि-मनः-प्रवृत्ति-दोष-प्रेत्यभाव-फल-दुःखा-पवर्गास्तु प्रमेयम्।</a:t>
            </a:r>
          </a:p>
          <a:p>
            <a:endParaRPr lang="hi-IN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52400"/>
            <a:ext cx="7790688" cy="6096000"/>
          </a:xfrm>
        </p:spPr>
        <p:txBody>
          <a:bodyPr/>
          <a:lstStyle/>
          <a:p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१ संशयः।</a:t>
            </a:r>
          </a:p>
          <a:p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प्रयोजनम् – यमर्थमधिकृत्य प्रवर्तते तत् प्रयोजनम्।</a:t>
            </a:r>
          </a:p>
          <a:p>
            <a:endParaRPr lang="hi-IN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दृष्टान्तः – लौकिकपरीक्षकाणां यस्मिन्नर्थे बुद्धिसाम्यं स दृष्टान्तः।</a:t>
            </a:r>
          </a:p>
          <a:p>
            <a:endParaRPr lang="hi-IN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सिद्धान्तः – (४) सर्वतन्त्र-प्रतितन्त्र-अधिकरण-अभ्युपगमश्च।</a:t>
            </a:r>
          </a:p>
          <a:p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अवयवाः (५) प्रतिज्ञा-हेतु-उदाहरण-उपनय-निगमनानि।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0"/>
            <a:ext cx="7866888" cy="6248400"/>
          </a:xfrm>
        </p:spPr>
        <p:txBody>
          <a:bodyPr/>
          <a:lstStyle/>
          <a:p>
            <a:endParaRPr lang="hi-IN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तर्कः – अविज्ञाततत्त्वेऽर्थे कारणोपपत्तितः तत्त्वज्ञानार्थमूहः।</a:t>
            </a:r>
          </a:p>
          <a:p>
            <a:endParaRPr lang="hi-IN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निर्णयः – विमृश्य पक्षप्रतिपक्षाभ्यामर्थावधारणम्।</a:t>
            </a:r>
          </a:p>
          <a:p>
            <a:endParaRPr lang="hi-IN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वादः – प्रमाणसाधनोपालम्भः सिद्धान्ताऽविरुद्धः पञ्चावयवोपपन्नः पक्षप्रतिपक्षपरिग्रहः।</a:t>
            </a:r>
          </a:p>
          <a:p>
            <a:endParaRPr lang="hi-IN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जल्पः – छल-जाति-निग्रहस्थानसाधनोपालम्भः।</a:t>
            </a:r>
          </a:p>
          <a:p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वितण्डा – प्रतिपक्षस्थापनाहीनः । </a:t>
            </a:r>
            <a:r>
              <a:rPr lang="hi-IN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(कथा)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52400"/>
            <a:ext cx="7790688" cy="6400800"/>
          </a:xfrm>
        </p:spPr>
        <p:txBody>
          <a:bodyPr/>
          <a:lstStyle/>
          <a:p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हेत्वाभासः – (५) सव्यभिचार-विरुद्ध-प्रकरणसम(सत्प्रतिपक्षः)- साध्यसम(असिद्धः)-कालातीताः (बाधः)।</a:t>
            </a:r>
          </a:p>
          <a:p>
            <a:endParaRPr lang="hi-IN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छलम् – वचनविघातोऽर्थविकल्पोपपत्तिः।</a:t>
            </a:r>
          </a:p>
          <a:p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(३) वाक्छलम् सामान्यच्छलम् उपचारच्छलञ्च।</a:t>
            </a:r>
          </a:p>
          <a:p>
            <a:endParaRPr lang="hi-IN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जातिः (अनेकविधा)– साधर्म्य-वैधर्म्याभ्यां प्रत्यवस्थानम्</a:t>
            </a:r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। या समानं बुद्धिं प्रसूते सा। (जायते </a:t>
            </a:r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इति जातिः)।</a:t>
            </a:r>
          </a:p>
          <a:p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निग्रहस्थानम् (अनेकविधम्) – विप्रतिपत्तिरप्रतिपत्तिश्च।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/>
          <a:lstStyle/>
          <a:p>
            <a:r>
              <a:rPr lang="hi-IN" dirty="0" smtClean="0">
                <a:solidFill>
                  <a:schemeClr val="accent2">
                    <a:lumMod val="75000"/>
                  </a:schemeClr>
                </a:solidFill>
                <a:latin typeface="Aparajita" pitchFamily="34" charset="0"/>
                <a:cs typeface="Aparajita" pitchFamily="34" charset="0"/>
              </a:rPr>
              <a:t>	न्याय-वैशेषिकयोः पदार्थविचारः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43000" y="1447800"/>
            <a:ext cx="7790688" cy="48006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hi-IN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पदार्थाः– (७</a:t>
            </a:r>
            <a:r>
              <a:rPr lang="hi-IN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 </a:t>
            </a:r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द्रव्य-गुण-कर्म-सामान्य-विशेष-समवाय-अभावाः</a:t>
            </a:r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।</a:t>
            </a:r>
          </a:p>
          <a:p>
            <a:pPr>
              <a:buFont typeface="Wingdings" pitchFamily="2" charset="2"/>
              <a:buChar char="ü"/>
            </a:pPr>
            <a:endParaRPr lang="hi-IN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ü"/>
            </a:pPr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लक्षणम् -</a:t>
            </a:r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अभिधेयत्वं</a:t>
            </a:r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ज्ञेयत्वं, प्रमेयत्वं वा पदार्थसामान्यलक्षणम्।</a:t>
            </a:r>
          </a:p>
          <a:p>
            <a:pPr>
              <a:buFont typeface="Wingdings" pitchFamily="2" charset="2"/>
              <a:buChar char="ü"/>
            </a:pPr>
            <a:endParaRPr lang="hi-IN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ü"/>
            </a:pPr>
            <a:r>
              <a:rPr lang="hi-IN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द्रव्याणि– (९)</a:t>
            </a:r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पृथिवी-अप्-तेजो-वायु-राकाश-काल-दिग्-आत्म-मनांसि ।</a:t>
            </a:r>
          </a:p>
          <a:p>
            <a:pPr>
              <a:buFont typeface="Wingdings" pitchFamily="2" charset="2"/>
              <a:buChar char="ü"/>
            </a:pPr>
            <a:endParaRPr lang="hi-IN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ü"/>
            </a:pPr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लक्षणम् -</a:t>
            </a:r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गुणवत्त्वं </a:t>
            </a:r>
            <a:r>
              <a:rPr lang="hi-IN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कर्मवत्त्वं द्रव्यत्वव्याप्यजातिमत्त्वं वा द्रव्यसामान्यलक्षणम्।</a:t>
            </a:r>
          </a:p>
          <a:p>
            <a:pPr>
              <a:buFont typeface="Wingdings" pitchFamily="2" charset="2"/>
              <a:buChar char="ü"/>
            </a:pPr>
            <a:endParaRPr lang="hi-IN" dirty="0" smtClean="0">
              <a:solidFill>
                <a:srgbClr val="DFCF04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hi-IN" dirty="0" smtClean="0">
              <a:solidFill>
                <a:srgbClr val="DFCF04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304800"/>
            <a:ext cx="8001000" cy="626745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ü"/>
            </a:pPr>
            <a:endParaRPr lang="hi-IN" dirty="0" smtClean="0">
              <a:solidFill>
                <a:srgbClr val="DFCF04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ü"/>
            </a:pPr>
            <a:r>
              <a:rPr lang="hi-IN" dirty="0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गुणाः –(२४)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रूप-रस-गन्ध-स्पर्श-परिमाण-पृथक्त्व-संयोग-विभाग-परत्व-अपरत्व-गुरुत्व-द्रवत्व-स्नेह-शब्द-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बुद्धि-सुख-दुःख-इच्छा-द्वेष-प्रयत्न-धर्म-अधर्म-संस्काराः।</a:t>
            </a:r>
          </a:p>
          <a:p>
            <a:pPr>
              <a:buFont typeface="Wingdings" pitchFamily="2" charset="2"/>
              <a:buChar char="ü"/>
            </a:pPr>
            <a:endParaRPr lang="hi-IN" dirty="0" smtClean="0">
              <a:solidFill>
                <a:schemeClr val="bg2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ü"/>
            </a:pPr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लक्षणम् -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द्रव्यकर्मभिन्नत्वे सति सामान्यवान्, गुणत्वजातिमद्वा गुणः।</a:t>
            </a:r>
          </a:p>
          <a:p>
            <a:pPr>
              <a:buFont typeface="Wingdings" pitchFamily="2" charset="2"/>
              <a:buChar char="ü"/>
            </a:pPr>
            <a:endParaRPr lang="hi-IN" dirty="0" smtClean="0">
              <a:solidFill>
                <a:schemeClr val="bg2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ü"/>
            </a:pPr>
            <a:r>
              <a:rPr lang="hi-IN" dirty="0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कर्माणि – (५)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उत्क्षेपण-अपक्षेपण-आकुञ्चन-</a:t>
            </a:r>
          </a:p>
          <a:p>
            <a:pPr>
              <a:buNone/>
            </a:pP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प्रसारण-गमनानि ।</a:t>
            </a:r>
          </a:p>
          <a:p>
            <a:pPr>
              <a:buFont typeface="Wingdings" pitchFamily="2" charset="2"/>
              <a:buChar char="ü"/>
            </a:pPr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लक्षणम् -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संयोगभिन्नत्वे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सति संयोगासमवायिकारणं कर्म, कर्मत्वजातिमद्वा कर्मसामान्यलक्षणम्।सामान्यम् – परम्, अपरञ्चेति।</a:t>
            </a:r>
          </a:p>
          <a:p>
            <a:endParaRPr lang="hi-IN" dirty="0" smtClean="0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ü"/>
            </a:pPr>
            <a:endParaRPr lang="hi-IN" dirty="0" smtClean="0">
              <a:solidFill>
                <a:srgbClr val="DFCF04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hi-IN" dirty="0" smtClean="0">
              <a:solidFill>
                <a:srgbClr val="DFCF04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81000"/>
            <a:ext cx="7848600" cy="5745163"/>
          </a:xfrm>
        </p:spPr>
        <p:txBody>
          <a:bodyPr>
            <a:normAutofit lnSpcReduction="10000"/>
          </a:bodyPr>
          <a:lstStyle/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सामान्यम् – (२)</a:t>
            </a:r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परमपरञ्चेति द्विविधं सामान्यम्।</a:t>
            </a:r>
          </a:p>
          <a:p>
            <a:endParaRPr lang="hi-IN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लक्षणम् - </a:t>
            </a:r>
            <a:r>
              <a:rPr lang="hi-IN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नित्यत्वे सति अनेकसमवेतत्त्वम् सामान्यस्य लक्षणम्।</a:t>
            </a:r>
          </a:p>
          <a:p>
            <a:pPr>
              <a:buNone/>
            </a:pPr>
            <a:r>
              <a:rPr lang="hi-IN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r>
              <a:rPr lang="hi-IN" b="1" dirty="0" smtClean="0">
                <a:solidFill>
                  <a:schemeClr val="accent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जातिबाधकसङ्ग्रहः – </a:t>
            </a:r>
            <a:r>
              <a:rPr lang="hi-IN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व्यक्तेरभेदस्तुल्यत्वं सङ्करोथानवस्थितिः-रूपहानिरसम्बन्धश्चेति षड्विधः।</a:t>
            </a:r>
          </a:p>
          <a:p>
            <a:endParaRPr lang="hi-IN" dirty="0" smtClean="0">
              <a:solidFill>
                <a:schemeClr val="bg2">
                  <a:lumMod val="2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उदाहरणानि – </a:t>
            </a:r>
            <a:r>
              <a:rPr lang="hi-IN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आकाशः, घटत्वकलशत्वे, भूतत्वमूर्तत्वे, जातित्वम्, विशेषाः, अभावश्च।</a:t>
            </a:r>
          </a:p>
          <a:p>
            <a:endParaRPr lang="hi-IN" dirty="0" smtClean="0">
              <a:solidFill>
                <a:schemeClr val="bg2">
                  <a:lumMod val="2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2400"/>
            <a:ext cx="7866888" cy="6477000"/>
          </a:xfrm>
        </p:spPr>
        <p:txBody>
          <a:bodyPr/>
          <a:lstStyle/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विशेषः – (अनन्ताः) नित्यद्रव्यवृत्तयः विशेषाः।</a:t>
            </a: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उदाहरणम् -</a:t>
            </a:r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पृथिवी-जल-वायु-तेजसां परमाणुषु तथा आकाश-काल-दिक्-आत्म-मनस्सु।</a:t>
            </a: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समवायः – नित्यसम्बन्धः।</a:t>
            </a:r>
          </a:p>
          <a:p>
            <a:endParaRPr lang="hi-IN" dirty="0" smtClean="0">
              <a:solidFill>
                <a:srgbClr val="00B0F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उदाहरणम् – </a:t>
            </a:r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गुण-गुणिनोः, अवयवा-वयविनोः, क्रिया-क्रियावतोः, जाति-व्यक्त्योः, विशेषनित्यद्रव्येषु च तिष्ठति।</a:t>
            </a:r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411</TotalTime>
  <Words>309</Words>
  <Application>Microsoft Office PowerPoint</Application>
  <PresentationFormat>On-screen Show 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Slide 1</vt:lpstr>
      <vt:lpstr>प्राचीन-न्यायदर्शने पदार्थविचारः</vt:lpstr>
      <vt:lpstr>Slide 3</vt:lpstr>
      <vt:lpstr>Slide 4</vt:lpstr>
      <vt:lpstr>Slide 5</vt:lpstr>
      <vt:lpstr> न्याय-वैशेषिकयोः पदार्थविचारः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</dc:creator>
  <cp:lastModifiedBy>AC</cp:lastModifiedBy>
  <cp:revision>52</cp:revision>
  <dcterms:created xsi:type="dcterms:W3CDTF">2006-08-16T00:00:00Z</dcterms:created>
  <dcterms:modified xsi:type="dcterms:W3CDTF">2020-11-26T11:14:08Z</dcterms:modified>
</cp:coreProperties>
</file>